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ns 1 Bold" charset="1" panose="00000000000000000000"/>
      <p:regular r:id="rId25"/>
    </p:embeddedFont>
    <p:embeddedFont>
      <p:font typeface="Inter" charset="1" panose="020B0502030000000004"/>
      <p:regular r:id="rId26"/>
    </p:embeddedFont>
    <p:embeddedFont>
      <p:font typeface="Inter Bold" charset="1" panose="020B0802030000000004"/>
      <p:regular r:id="rId27"/>
    </p:embeddedFont>
    <p:embeddedFont>
      <p:font typeface="Canva Sans Bold" charset="1" panose="020B0803030501040103"/>
      <p:regular r:id="rId28"/>
    </p:embeddedFont>
    <p:embeddedFont>
      <p:font typeface="Canva Sans" charset="1" panose="020B0503030501040103"/>
      <p:regular r:id="rId29"/>
    </p:embeddedFont>
    <p:embeddedFont>
      <p:font typeface="Open Sans 1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3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2" Target="../media/image9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embeddings/oleObject1.bin" Type="http://schemas.openxmlformats.org/officeDocument/2006/relationships/oleObjec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9.jpeg" Type="http://schemas.openxmlformats.org/officeDocument/2006/relationships/image"/><Relationship Id="rId3" Target="../media/image22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9.png" Type="http://schemas.openxmlformats.org/officeDocument/2006/relationships/image"/><Relationship Id="rId16" Target="../media/image30.sv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99991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8"/>
                </a:lnTo>
                <a:lnTo>
                  <a:pt x="0" y="657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9164" y="2654071"/>
            <a:ext cx="8390611" cy="282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9"/>
              </a:lnSpc>
            </a:pPr>
            <a:r>
              <a:rPr lang="en-US" sz="10008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Maqueta de red LAN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49164" y="5908813"/>
            <a:ext cx="7475910" cy="688015"/>
            <a:chOff x="0" y="0"/>
            <a:chExt cx="1968964" cy="1812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8964" cy="181205"/>
            </a:xfrm>
            <a:custGeom>
              <a:avLst/>
              <a:gdLst/>
              <a:ahLst/>
              <a:cxnLst/>
              <a:rect r="r" b="b" t="t" l="l"/>
              <a:pathLst>
                <a:path h="181205" w="1968964">
                  <a:moveTo>
                    <a:pt x="52815" y="0"/>
                  </a:moveTo>
                  <a:lnTo>
                    <a:pt x="1916149" y="0"/>
                  </a:lnTo>
                  <a:cubicBezTo>
                    <a:pt x="1945318" y="0"/>
                    <a:pt x="1968964" y="23646"/>
                    <a:pt x="1968964" y="52815"/>
                  </a:cubicBezTo>
                  <a:lnTo>
                    <a:pt x="1968964" y="128391"/>
                  </a:lnTo>
                  <a:cubicBezTo>
                    <a:pt x="1968964" y="142398"/>
                    <a:pt x="1963400" y="155832"/>
                    <a:pt x="1953495" y="165736"/>
                  </a:cubicBezTo>
                  <a:cubicBezTo>
                    <a:pt x="1943590" y="175641"/>
                    <a:pt x="1930157" y="181205"/>
                    <a:pt x="1916149" y="181205"/>
                  </a:cubicBezTo>
                  <a:lnTo>
                    <a:pt x="52815" y="181205"/>
                  </a:lnTo>
                  <a:cubicBezTo>
                    <a:pt x="23646" y="181205"/>
                    <a:pt x="0" y="157560"/>
                    <a:pt x="0" y="128391"/>
                  </a:cubicBezTo>
                  <a:lnTo>
                    <a:pt x="0" y="52815"/>
                  </a:lnTo>
                  <a:cubicBezTo>
                    <a:pt x="0" y="23646"/>
                    <a:pt x="23646" y="0"/>
                    <a:pt x="52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968964" cy="162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973111" y="-288872"/>
            <a:ext cx="4314889" cy="4314889"/>
          </a:xfrm>
          <a:custGeom>
            <a:avLst/>
            <a:gdLst/>
            <a:ahLst/>
            <a:cxnLst/>
            <a:rect r="r" b="b" t="t" l="l"/>
            <a:pathLst>
              <a:path h="4314889" w="4314889">
                <a:moveTo>
                  <a:pt x="0" y="0"/>
                </a:moveTo>
                <a:lnTo>
                  <a:pt x="4314889" y="0"/>
                </a:lnTo>
                <a:lnTo>
                  <a:pt x="4314889" y="4314889"/>
                </a:lnTo>
                <a:lnTo>
                  <a:pt x="0" y="4314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20642" y="2145201"/>
            <a:ext cx="6540185" cy="5841203"/>
          </a:xfrm>
          <a:custGeom>
            <a:avLst/>
            <a:gdLst/>
            <a:ahLst/>
            <a:cxnLst/>
            <a:rect r="r" b="b" t="t" l="l"/>
            <a:pathLst>
              <a:path h="5841203" w="6540185">
                <a:moveTo>
                  <a:pt x="0" y="0"/>
                </a:moveTo>
                <a:lnTo>
                  <a:pt x="6540185" y="0"/>
                </a:lnTo>
                <a:lnTo>
                  <a:pt x="6540185" y="5841203"/>
                </a:lnTo>
                <a:lnTo>
                  <a:pt x="0" y="5841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4422734" y="6768659"/>
            <a:ext cx="4030586" cy="3758522"/>
          </a:xfrm>
          <a:custGeom>
            <a:avLst/>
            <a:gdLst/>
            <a:ahLst/>
            <a:cxnLst/>
            <a:rect r="r" b="b" t="t" l="l"/>
            <a:pathLst>
              <a:path h="3758522" w="4030586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81778" y="5974072"/>
            <a:ext cx="691396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Montaje físico y transferencia de datos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1406" y="811212"/>
            <a:ext cx="450415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1314" y="8662279"/>
            <a:ext cx="783843" cy="33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Grupo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22315" y="8662279"/>
            <a:ext cx="1922511" cy="3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Docente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1314" y="9069379"/>
            <a:ext cx="783843" cy="33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36C5F3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22315" y="9051548"/>
            <a:ext cx="2884057" cy="34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36C5F3"/>
                </a:solidFill>
                <a:latin typeface="Inter Bold"/>
                <a:ea typeface="Inter Bold"/>
                <a:cs typeface="Inter Bold"/>
                <a:sym typeface="Inter Bold"/>
              </a:rPr>
              <a:t>Edwin Palomino Iriarte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6641" y="1708047"/>
            <a:ext cx="590359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Objetivos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973111" y="-288872"/>
            <a:ext cx="4480209" cy="10816052"/>
            <a:chOff x="0" y="0"/>
            <a:chExt cx="5973612" cy="1442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53185" cy="5753185"/>
            </a:xfrm>
            <a:custGeom>
              <a:avLst/>
              <a:gdLst/>
              <a:ahLst/>
              <a:cxnLst/>
              <a:rect r="r" b="b" t="t" l="l"/>
              <a:pathLst>
                <a:path h="5753185" w="5753185">
                  <a:moveTo>
                    <a:pt x="0" y="0"/>
                  </a:moveTo>
                  <a:lnTo>
                    <a:pt x="5753185" y="0"/>
                  </a:lnTo>
                  <a:lnTo>
                    <a:pt x="5753185" y="5753185"/>
                  </a:lnTo>
                  <a:lnTo>
                    <a:pt x="0" y="575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true" rot="0">
              <a:off x="599497" y="9410041"/>
              <a:ext cx="5374115" cy="5011362"/>
            </a:xfrm>
            <a:custGeom>
              <a:avLst/>
              <a:gdLst/>
              <a:ahLst/>
              <a:cxnLst/>
              <a:rect r="r" b="b" t="t" l="l"/>
              <a:pathLst>
                <a:path h="5011362" w="5374115">
                  <a:moveTo>
                    <a:pt x="5374115" y="5011362"/>
                  </a:moveTo>
                  <a:lnTo>
                    <a:pt x="0" y="5011362"/>
                  </a:lnTo>
                  <a:lnTo>
                    <a:pt x="0" y="0"/>
                  </a:lnTo>
                  <a:lnTo>
                    <a:pt x="5374115" y="0"/>
                  </a:lnTo>
                  <a:lnTo>
                    <a:pt x="5374115" y="5011362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443852" y="3474550"/>
            <a:ext cx="1678786" cy="607979"/>
            <a:chOff x="0" y="0"/>
            <a:chExt cx="2238381" cy="81063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238381" cy="810639"/>
              <a:chOff x="0" y="0"/>
              <a:chExt cx="442149" cy="16012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42149" cy="160126"/>
              </a:xfrm>
              <a:custGeom>
                <a:avLst/>
                <a:gdLst/>
                <a:ahLst/>
                <a:cxnLst/>
                <a:rect r="r" b="b" t="t" l="l"/>
                <a:pathLst>
                  <a:path h="160126" w="442149">
                    <a:moveTo>
                      <a:pt x="80063" y="0"/>
                    </a:moveTo>
                    <a:lnTo>
                      <a:pt x="362086" y="0"/>
                    </a:lnTo>
                    <a:cubicBezTo>
                      <a:pt x="383320" y="0"/>
                      <a:pt x="403685" y="8435"/>
                      <a:pt x="418699" y="23450"/>
                    </a:cubicBezTo>
                    <a:cubicBezTo>
                      <a:pt x="433714" y="38465"/>
                      <a:pt x="442149" y="58829"/>
                      <a:pt x="442149" y="80063"/>
                    </a:cubicBezTo>
                    <a:lnTo>
                      <a:pt x="442149" y="80063"/>
                    </a:lnTo>
                    <a:cubicBezTo>
                      <a:pt x="442149" y="124281"/>
                      <a:pt x="406304" y="160126"/>
                      <a:pt x="362086" y="160126"/>
                    </a:cubicBezTo>
                    <a:lnTo>
                      <a:pt x="80063" y="160126"/>
                    </a:lnTo>
                    <a:cubicBezTo>
                      <a:pt x="58829" y="160126"/>
                      <a:pt x="38465" y="151691"/>
                      <a:pt x="23450" y="136676"/>
                    </a:cubicBezTo>
                    <a:cubicBezTo>
                      <a:pt x="8435" y="121661"/>
                      <a:pt x="0" y="101297"/>
                      <a:pt x="0" y="80063"/>
                    </a:cubicBezTo>
                    <a:lnTo>
                      <a:pt x="0" y="80063"/>
                    </a:lnTo>
                    <a:cubicBezTo>
                      <a:pt x="0" y="58829"/>
                      <a:pt x="8435" y="38465"/>
                      <a:pt x="23450" y="23450"/>
                    </a:cubicBezTo>
                    <a:cubicBezTo>
                      <a:pt x="38465" y="8435"/>
                      <a:pt x="58829" y="0"/>
                      <a:pt x="8006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442149" cy="1410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15741" y="241094"/>
              <a:ext cx="328450" cy="328450"/>
            </a:xfrm>
            <a:custGeom>
              <a:avLst/>
              <a:gdLst/>
              <a:ahLst/>
              <a:cxnLst/>
              <a:rect r="r" b="b" t="t" l="l"/>
              <a:pathLst>
                <a:path h="328450" w="328450">
                  <a:moveTo>
                    <a:pt x="0" y="0"/>
                  </a:moveTo>
                  <a:lnTo>
                    <a:pt x="328450" y="0"/>
                  </a:lnTo>
                  <a:lnTo>
                    <a:pt x="328450" y="328451"/>
                  </a:lnTo>
                  <a:lnTo>
                    <a:pt x="0" y="328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987296" y="149158"/>
              <a:ext cx="513595" cy="480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500" b="true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03684" y="4195495"/>
            <a:ext cx="1678786" cy="607979"/>
            <a:chOff x="0" y="0"/>
            <a:chExt cx="2238381" cy="81063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238381" cy="810639"/>
              <a:chOff x="0" y="0"/>
              <a:chExt cx="442149" cy="16012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42149" cy="160126"/>
              </a:xfrm>
              <a:custGeom>
                <a:avLst/>
                <a:gdLst/>
                <a:ahLst/>
                <a:cxnLst/>
                <a:rect r="r" b="b" t="t" l="l"/>
                <a:pathLst>
                  <a:path h="160126" w="442149">
                    <a:moveTo>
                      <a:pt x="80063" y="0"/>
                    </a:moveTo>
                    <a:lnTo>
                      <a:pt x="362086" y="0"/>
                    </a:lnTo>
                    <a:cubicBezTo>
                      <a:pt x="383320" y="0"/>
                      <a:pt x="403685" y="8435"/>
                      <a:pt x="418699" y="23450"/>
                    </a:cubicBezTo>
                    <a:cubicBezTo>
                      <a:pt x="433714" y="38465"/>
                      <a:pt x="442149" y="58829"/>
                      <a:pt x="442149" y="80063"/>
                    </a:cubicBezTo>
                    <a:lnTo>
                      <a:pt x="442149" y="80063"/>
                    </a:lnTo>
                    <a:cubicBezTo>
                      <a:pt x="442149" y="124281"/>
                      <a:pt x="406304" y="160126"/>
                      <a:pt x="362086" y="160126"/>
                    </a:cubicBezTo>
                    <a:lnTo>
                      <a:pt x="80063" y="160126"/>
                    </a:lnTo>
                    <a:cubicBezTo>
                      <a:pt x="58829" y="160126"/>
                      <a:pt x="38465" y="151691"/>
                      <a:pt x="23450" y="136676"/>
                    </a:cubicBezTo>
                    <a:cubicBezTo>
                      <a:pt x="8435" y="121661"/>
                      <a:pt x="0" y="101297"/>
                      <a:pt x="0" y="80063"/>
                    </a:cubicBezTo>
                    <a:lnTo>
                      <a:pt x="0" y="80063"/>
                    </a:lnTo>
                    <a:cubicBezTo>
                      <a:pt x="0" y="58829"/>
                      <a:pt x="8435" y="38465"/>
                      <a:pt x="23450" y="23450"/>
                    </a:cubicBezTo>
                    <a:cubicBezTo>
                      <a:pt x="38465" y="8435"/>
                      <a:pt x="58829" y="0"/>
                      <a:pt x="8006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19050"/>
                <a:ext cx="442149" cy="1410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15741" y="241094"/>
              <a:ext cx="328450" cy="328450"/>
            </a:xfrm>
            <a:custGeom>
              <a:avLst/>
              <a:gdLst/>
              <a:ahLst/>
              <a:cxnLst/>
              <a:rect r="r" b="b" t="t" l="l"/>
              <a:pathLst>
                <a:path h="328450" w="328450">
                  <a:moveTo>
                    <a:pt x="0" y="0"/>
                  </a:moveTo>
                  <a:lnTo>
                    <a:pt x="328450" y="0"/>
                  </a:lnTo>
                  <a:lnTo>
                    <a:pt x="328450" y="328451"/>
                  </a:lnTo>
                  <a:lnTo>
                    <a:pt x="0" y="328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987296" y="149158"/>
              <a:ext cx="513595" cy="480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500" b="true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165363" y="5038724"/>
            <a:ext cx="1678786" cy="607979"/>
            <a:chOff x="0" y="0"/>
            <a:chExt cx="2238381" cy="81063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2238381" cy="810639"/>
              <a:chOff x="0" y="0"/>
              <a:chExt cx="442149" cy="16012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42149" cy="160126"/>
              </a:xfrm>
              <a:custGeom>
                <a:avLst/>
                <a:gdLst/>
                <a:ahLst/>
                <a:cxnLst/>
                <a:rect r="r" b="b" t="t" l="l"/>
                <a:pathLst>
                  <a:path h="160126" w="442149">
                    <a:moveTo>
                      <a:pt x="80063" y="0"/>
                    </a:moveTo>
                    <a:lnTo>
                      <a:pt x="362086" y="0"/>
                    </a:lnTo>
                    <a:cubicBezTo>
                      <a:pt x="383320" y="0"/>
                      <a:pt x="403685" y="8435"/>
                      <a:pt x="418699" y="23450"/>
                    </a:cubicBezTo>
                    <a:cubicBezTo>
                      <a:pt x="433714" y="38465"/>
                      <a:pt x="442149" y="58829"/>
                      <a:pt x="442149" y="80063"/>
                    </a:cubicBezTo>
                    <a:lnTo>
                      <a:pt x="442149" y="80063"/>
                    </a:lnTo>
                    <a:cubicBezTo>
                      <a:pt x="442149" y="124281"/>
                      <a:pt x="406304" y="160126"/>
                      <a:pt x="362086" y="160126"/>
                    </a:cubicBezTo>
                    <a:lnTo>
                      <a:pt x="80063" y="160126"/>
                    </a:lnTo>
                    <a:cubicBezTo>
                      <a:pt x="58829" y="160126"/>
                      <a:pt x="38465" y="151691"/>
                      <a:pt x="23450" y="136676"/>
                    </a:cubicBezTo>
                    <a:cubicBezTo>
                      <a:pt x="8435" y="121661"/>
                      <a:pt x="0" y="101297"/>
                      <a:pt x="0" y="80063"/>
                    </a:cubicBezTo>
                    <a:lnTo>
                      <a:pt x="0" y="80063"/>
                    </a:lnTo>
                    <a:cubicBezTo>
                      <a:pt x="0" y="58829"/>
                      <a:pt x="8435" y="38465"/>
                      <a:pt x="23450" y="23450"/>
                    </a:cubicBezTo>
                    <a:cubicBezTo>
                      <a:pt x="38465" y="8435"/>
                      <a:pt x="58829" y="0"/>
                      <a:pt x="8006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9050"/>
                <a:ext cx="442149" cy="1410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315741" y="241094"/>
              <a:ext cx="328450" cy="328450"/>
            </a:xfrm>
            <a:custGeom>
              <a:avLst/>
              <a:gdLst/>
              <a:ahLst/>
              <a:cxnLst/>
              <a:rect r="r" b="b" t="t" l="l"/>
              <a:pathLst>
                <a:path h="328450" w="328450">
                  <a:moveTo>
                    <a:pt x="0" y="0"/>
                  </a:moveTo>
                  <a:lnTo>
                    <a:pt x="328450" y="0"/>
                  </a:lnTo>
                  <a:lnTo>
                    <a:pt x="328450" y="328451"/>
                  </a:lnTo>
                  <a:lnTo>
                    <a:pt x="0" y="328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987296" y="149158"/>
              <a:ext cx="513595" cy="480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500" b="true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3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400093" y="4413726"/>
            <a:ext cx="3766304" cy="201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28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Demostrar el montaje físico de una red local con router y canaletas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59925" y="5246303"/>
            <a:ext cx="3766304" cy="251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28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28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onfigurar la red (conexión cableada) para permitir intercambio de archivos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21604" y="6025382"/>
            <a:ext cx="3766304" cy="201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28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Veri</a:t>
            </a:r>
            <a:r>
              <a:rPr lang="en-US" sz="287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ficar conectividad y transferencia entre equipos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6641" y="2871595"/>
            <a:ext cx="7638289" cy="45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3223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Representación física de una red 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6641" y="3678661"/>
            <a:ext cx="7638289" cy="371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7282" indent="-378641" lvl="1">
              <a:lnSpc>
                <a:spcPts val="4910"/>
              </a:lnSpc>
              <a:buFont typeface="Arial"/>
              <a:buChar char="•"/>
            </a:pPr>
            <a:r>
              <a:rPr lang="en-US" sz="3507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3507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analetas, cables y router montados sobre una tabla</a:t>
            </a:r>
          </a:p>
          <a:p>
            <a:pPr algn="l">
              <a:lnSpc>
                <a:spcPts val="4910"/>
              </a:lnSpc>
            </a:pPr>
          </a:p>
          <a:p>
            <a:pPr algn="l" marL="757282" indent="-378641" lvl="1">
              <a:lnSpc>
                <a:spcPts val="4910"/>
              </a:lnSpc>
              <a:buFont typeface="Arial"/>
              <a:buChar char="•"/>
            </a:pPr>
            <a:r>
              <a:rPr lang="en-US" sz="3507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Simula el tendido de cables y la conexión de dispositivos a un router central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73111" y="-288872"/>
            <a:ext cx="4314889" cy="4314889"/>
          </a:xfrm>
          <a:custGeom>
            <a:avLst/>
            <a:gdLst/>
            <a:ahLst/>
            <a:cxnLst/>
            <a:rect r="r" b="b" t="t" l="l"/>
            <a:pathLst>
              <a:path h="4314889" w="4314889">
                <a:moveTo>
                  <a:pt x="0" y="0"/>
                </a:moveTo>
                <a:lnTo>
                  <a:pt x="4314889" y="0"/>
                </a:lnTo>
                <a:lnTo>
                  <a:pt x="4314889" y="4314889"/>
                </a:lnTo>
                <a:lnTo>
                  <a:pt x="0" y="4314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4422734" y="6768659"/>
            <a:ext cx="4030586" cy="3758522"/>
          </a:xfrm>
          <a:custGeom>
            <a:avLst/>
            <a:gdLst/>
            <a:ahLst/>
            <a:cxnLst/>
            <a:rect r="r" b="b" t="t" l="l"/>
            <a:pathLst>
              <a:path h="3758522" w="4030586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63521" y="2843020"/>
            <a:ext cx="5395397" cy="4548122"/>
          </a:xfrm>
          <a:custGeom>
            <a:avLst/>
            <a:gdLst/>
            <a:ahLst/>
            <a:cxnLst/>
            <a:rect r="r" b="b" t="t" l="l"/>
            <a:pathLst>
              <a:path h="4548122" w="5395397">
                <a:moveTo>
                  <a:pt x="0" y="0"/>
                </a:moveTo>
                <a:lnTo>
                  <a:pt x="5395397" y="0"/>
                </a:lnTo>
                <a:lnTo>
                  <a:pt x="5395397" y="4548122"/>
                </a:lnTo>
                <a:lnTo>
                  <a:pt x="0" y="45481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5228" t="-13167" r="-40900" b="-4974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09797" y="-273469"/>
            <a:ext cx="4314889" cy="4314889"/>
          </a:xfrm>
          <a:custGeom>
            <a:avLst/>
            <a:gdLst/>
            <a:ahLst/>
            <a:cxnLst/>
            <a:rect r="r" b="b" t="t" l="l"/>
            <a:pathLst>
              <a:path h="4314889" w="4314889">
                <a:moveTo>
                  <a:pt x="0" y="0"/>
                </a:moveTo>
                <a:lnTo>
                  <a:pt x="4314889" y="0"/>
                </a:lnTo>
                <a:lnTo>
                  <a:pt x="4314889" y="4314889"/>
                </a:lnTo>
                <a:lnTo>
                  <a:pt x="0" y="4314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422734" y="6768659"/>
            <a:ext cx="4030586" cy="3758522"/>
          </a:xfrm>
          <a:custGeom>
            <a:avLst/>
            <a:gdLst/>
            <a:ahLst/>
            <a:cxnLst/>
            <a:rect r="r" b="b" t="t" l="l"/>
            <a:pathLst>
              <a:path h="3758522" w="4030586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82489" y="2700365"/>
            <a:ext cx="985637" cy="1146924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82489" y="4724780"/>
            <a:ext cx="985637" cy="1146924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12557" y="2700365"/>
            <a:ext cx="985637" cy="1146924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12557" y="4724780"/>
            <a:ext cx="985637" cy="1146924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582489" y="6840772"/>
            <a:ext cx="985637" cy="1146924"/>
            <a:chOff x="0" y="0"/>
            <a:chExt cx="6985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12557" y="6840772"/>
            <a:ext cx="985637" cy="1146924"/>
            <a:chOff x="0" y="0"/>
            <a:chExt cx="6985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844748" y="3010329"/>
            <a:ext cx="461120" cy="526994"/>
          </a:xfrm>
          <a:custGeom>
            <a:avLst/>
            <a:gdLst/>
            <a:ahLst/>
            <a:cxnLst/>
            <a:rect r="r" b="b" t="t" l="l"/>
            <a:pathLst>
              <a:path h="526994" w="461120">
                <a:moveTo>
                  <a:pt x="0" y="0"/>
                </a:moveTo>
                <a:lnTo>
                  <a:pt x="461120" y="0"/>
                </a:lnTo>
                <a:lnTo>
                  <a:pt x="461120" y="526995"/>
                </a:lnTo>
                <a:lnTo>
                  <a:pt x="0" y="5269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782111" y="5016120"/>
            <a:ext cx="586394" cy="521157"/>
          </a:xfrm>
          <a:custGeom>
            <a:avLst/>
            <a:gdLst/>
            <a:ahLst/>
            <a:cxnLst/>
            <a:rect r="r" b="b" t="t" l="l"/>
            <a:pathLst>
              <a:path h="521157" w="586394">
                <a:moveTo>
                  <a:pt x="0" y="0"/>
                </a:moveTo>
                <a:lnTo>
                  <a:pt x="586394" y="0"/>
                </a:lnTo>
                <a:lnTo>
                  <a:pt x="586394" y="521157"/>
                </a:lnTo>
                <a:lnTo>
                  <a:pt x="0" y="521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794971" y="7127467"/>
            <a:ext cx="573534" cy="573534"/>
          </a:xfrm>
          <a:custGeom>
            <a:avLst/>
            <a:gdLst/>
            <a:ahLst/>
            <a:cxnLst/>
            <a:rect r="r" b="b" t="t" l="l"/>
            <a:pathLst>
              <a:path h="573534" w="573534">
                <a:moveTo>
                  <a:pt x="0" y="0"/>
                </a:moveTo>
                <a:lnTo>
                  <a:pt x="573534" y="0"/>
                </a:lnTo>
                <a:lnTo>
                  <a:pt x="573534" y="573534"/>
                </a:lnTo>
                <a:lnTo>
                  <a:pt x="0" y="5735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889791" y="2958242"/>
            <a:ext cx="631169" cy="631169"/>
          </a:xfrm>
          <a:custGeom>
            <a:avLst/>
            <a:gdLst/>
            <a:ahLst/>
            <a:cxnLst/>
            <a:rect r="r" b="b" t="t" l="l"/>
            <a:pathLst>
              <a:path h="631169" w="631169">
                <a:moveTo>
                  <a:pt x="0" y="0"/>
                </a:moveTo>
                <a:lnTo>
                  <a:pt x="631169" y="0"/>
                </a:lnTo>
                <a:lnTo>
                  <a:pt x="631169" y="631169"/>
                </a:lnTo>
                <a:lnTo>
                  <a:pt x="0" y="631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934100" y="5005423"/>
            <a:ext cx="542552" cy="542552"/>
          </a:xfrm>
          <a:custGeom>
            <a:avLst/>
            <a:gdLst/>
            <a:ahLst/>
            <a:cxnLst/>
            <a:rect r="r" b="b" t="t" l="l"/>
            <a:pathLst>
              <a:path h="542552" w="542552">
                <a:moveTo>
                  <a:pt x="0" y="0"/>
                </a:moveTo>
                <a:lnTo>
                  <a:pt x="542551" y="0"/>
                </a:lnTo>
                <a:lnTo>
                  <a:pt x="542551" y="542551"/>
                </a:lnTo>
                <a:lnTo>
                  <a:pt x="0" y="5425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934100" y="7143090"/>
            <a:ext cx="542288" cy="542288"/>
          </a:xfrm>
          <a:custGeom>
            <a:avLst/>
            <a:gdLst/>
            <a:ahLst/>
            <a:cxnLst/>
            <a:rect r="r" b="b" t="t" l="l"/>
            <a:pathLst>
              <a:path h="542288" w="542288">
                <a:moveTo>
                  <a:pt x="0" y="0"/>
                </a:moveTo>
                <a:lnTo>
                  <a:pt x="542288" y="0"/>
                </a:lnTo>
                <a:lnTo>
                  <a:pt x="542288" y="542288"/>
                </a:lnTo>
                <a:lnTo>
                  <a:pt x="0" y="542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990814" y="2653043"/>
            <a:ext cx="2660654" cy="30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22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Pliegue de cartón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990814" y="4659330"/>
            <a:ext cx="1330327" cy="30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22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Router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90814" y="3202379"/>
            <a:ext cx="4584629" cy="28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Base de montaje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90814" y="5208666"/>
            <a:ext cx="4584629" cy="28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Equipo de interconexión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120881" y="2653043"/>
            <a:ext cx="1574466" cy="30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22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Canaletas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20881" y="4659330"/>
            <a:ext cx="3329595" cy="61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22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Conector RJ45 hembra y adhesivos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120881" y="3202379"/>
            <a:ext cx="4584629" cy="28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Canalizado para cables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17294" y="5414691"/>
            <a:ext cx="4584629" cy="28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Para fijar canaletas y equipo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990814" y="6775321"/>
            <a:ext cx="2292315" cy="30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22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Cables Ethernet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990814" y="7324658"/>
            <a:ext cx="4584629" cy="58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Cables Ethernet</a:t>
            </a:r>
          </a:p>
          <a:p>
            <a:pPr algn="l">
              <a:lnSpc>
                <a:spcPts val="2394"/>
              </a:lnSpc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Patch cables, terminados en RJ45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120881" y="6775321"/>
            <a:ext cx="3590931" cy="30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22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Fuente de alimentación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120881" y="7324658"/>
            <a:ext cx="4584629" cy="28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Adaptador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734557" y="1332598"/>
            <a:ext cx="4818887" cy="77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2"/>
              </a:lnSpc>
            </a:pPr>
            <a:r>
              <a:rPr lang="en-US" sz="5411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Componentes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77994" y="3580052"/>
            <a:ext cx="1094900" cy="1274066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77994" y="5048628"/>
            <a:ext cx="1094900" cy="1274066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973111" y="-288872"/>
            <a:ext cx="4314889" cy="4314889"/>
          </a:xfrm>
          <a:custGeom>
            <a:avLst/>
            <a:gdLst/>
            <a:ahLst/>
            <a:cxnLst/>
            <a:rect r="r" b="b" t="t" l="l"/>
            <a:pathLst>
              <a:path h="4314889" w="4314889">
                <a:moveTo>
                  <a:pt x="0" y="0"/>
                </a:moveTo>
                <a:lnTo>
                  <a:pt x="4314889" y="0"/>
                </a:lnTo>
                <a:lnTo>
                  <a:pt x="4314889" y="4314889"/>
                </a:lnTo>
                <a:lnTo>
                  <a:pt x="0" y="4314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4422734" y="6768659"/>
            <a:ext cx="4030586" cy="3758522"/>
          </a:xfrm>
          <a:custGeom>
            <a:avLst/>
            <a:gdLst/>
            <a:ahLst/>
            <a:cxnLst/>
            <a:rect r="r" b="b" t="t" l="l"/>
            <a:pathLst>
              <a:path h="3758522" w="4030586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90502" y="3580052"/>
            <a:ext cx="5819504" cy="4207207"/>
          </a:xfrm>
          <a:custGeom>
            <a:avLst/>
            <a:gdLst/>
            <a:ahLst/>
            <a:cxnLst/>
            <a:rect r="r" b="b" t="t" l="l"/>
            <a:pathLst>
              <a:path h="4207207" w="5819504">
                <a:moveTo>
                  <a:pt x="0" y="0"/>
                </a:moveTo>
                <a:lnTo>
                  <a:pt x="5819504" y="0"/>
                </a:lnTo>
                <a:lnTo>
                  <a:pt x="5819504" y="4207207"/>
                </a:lnTo>
                <a:lnTo>
                  <a:pt x="0" y="42072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262" t="0" r="-1426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77994" y="1843948"/>
            <a:ext cx="643836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Diagrama físico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877994" y="6513194"/>
            <a:ext cx="1094900" cy="1274066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285095" y="4006265"/>
            <a:ext cx="28069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3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85095" y="5472836"/>
            <a:ext cx="28069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3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85095" y="6939407"/>
            <a:ext cx="28069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3199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28583" y="3877360"/>
            <a:ext cx="491571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Canaletas forman el recorrido del cableado sobre la base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328583" y="5517386"/>
            <a:ext cx="491571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Router ubicado centralmente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28583" y="6691121"/>
            <a:ext cx="4915710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Conector RJ45 hembra y RJ11 para la continuidad de los cables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1704" y="1660629"/>
            <a:ext cx="643836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Procedimiento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94100" y="3632304"/>
            <a:ext cx="985637" cy="1146924"/>
            <a:chOff x="0" y="0"/>
            <a:chExt cx="1314183" cy="152923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314183" cy="1529231"/>
              <a:chOff x="0" y="0"/>
              <a:chExt cx="6985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66163" y="388453"/>
              <a:ext cx="781858" cy="694876"/>
            </a:xfrm>
            <a:custGeom>
              <a:avLst/>
              <a:gdLst/>
              <a:ahLst/>
              <a:cxnLst/>
              <a:rect r="r" b="b" t="t" l="l"/>
              <a:pathLst>
                <a:path h="694876" w="781858">
                  <a:moveTo>
                    <a:pt x="0" y="0"/>
                  </a:moveTo>
                  <a:lnTo>
                    <a:pt x="781858" y="0"/>
                  </a:lnTo>
                  <a:lnTo>
                    <a:pt x="781858" y="694876"/>
                  </a:lnTo>
                  <a:lnTo>
                    <a:pt x="0" y="694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158486" y="3238604"/>
            <a:ext cx="2660654" cy="30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22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Acceso al router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80456" y="3599833"/>
            <a:ext cx="4584629" cy="148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4"/>
              </a:lnSpc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-Dirección IP de acceso: 192.168.1.1</a:t>
            </a:r>
          </a:p>
          <a:p>
            <a:pPr algn="l">
              <a:lnSpc>
                <a:spcPts val="2394"/>
              </a:lnSpc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-Usuario: admin / Contraseña: Web@0063 </a:t>
            </a:r>
          </a:p>
          <a:p>
            <a:pPr algn="l">
              <a:lnSpc>
                <a:spcPts val="2394"/>
              </a:lnSpc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-Exploración de menús principales (estado del sistema, conexión a Internet, Wi-Fi, seguridad).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29629" y="3268032"/>
            <a:ext cx="6002298" cy="1875468"/>
            <a:chOff x="0" y="0"/>
            <a:chExt cx="8003064" cy="250062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485696"/>
              <a:ext cx="1314183" cy="1529231"/>
              <a:chOff x="0" y="0"/>
              <a:chExt cx="6985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266163" y="874149"/>
              <a:ext cx="781858" cy="694876"/>
            </a:xfrm>
            <a:custGeom>
              <a:avLst/>
              <a:gdLst/>
              <a:ahLst/>
              <a:cxnLst/>
              <a:rect r="r" b="b" t="t" l="l"/>
              <a:pathLst>
                <a:path h="694876" w="781858">
                  <a:moveTo>
                    <a:pt x="0" y="0"/>
                  </a:moveTo>
                  <a:lnTo>
                    <a:pt x="781858" y="0"/>
                  </a:lnTo>
                  <a:lnTo>
                    <a:pt x="781858" y="694877"/>
                  </a:lnTo>
                  <a:lnTo>
                    <a:pt x="0" y="69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994266" y="28575"/>
              <a:ext cx="3547539" cy="421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75"/>
                </a:lnSpc>
              </a:pPr>
              <a:r>
                <a:rPr lang="en-US" sz="2250" b="true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Red LAN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90225" y="529264"/>
              <a:ext cx="6112839" cy="1971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94"/>
                </a:lnSpc>
              </a:pPr>
              <a:r>
                <a:rPr lang="en-US" sz="1710">
                  <a:solidFill>
                    <a:srgbClr val="B3C4DB"/>
                  </a:solidFill>
                  <a:latin typeface="Inter"/>
                  <a:ea typeface="Inter"/>
                  <a:cs typeface="Inter"/>
                  <a:sym typeface="Inter"/>
                </a:rPr>
                <a:t>Configuración de direcciones IP estáticas:</a:t>
              </a:r>
            </a:p>
            <a:p>
              <a:pPr algn="l" marL="369281" indent="-184640" lvl="1">
                <a:lnSpc>
                  <a:spcPts val="2394"/>
                </a:lnSpc>
                <a:buFont typeface="Arial"/>
                <a:buChar char="•"/>
              </a:pPr>
              <a:r>
                <a:rPr lang="en-US" sz="1710">
                  <a:solidFill>
                    <a:srgbClr val="B3C4DB"/>
                  </a:solidFill>
                  <a:latin typeface="Inter"/>
                  <a:ea typeface="Inter"/>
                  <a:cs typeface="Inter"/>
                  <a:sym typeface="Inter"/>
                </a:rPr>
                <a:t>PC1 → 192.168.1.10</a:t>
              </a:r>
            </a:p>
            <a:p>
              <a:pPr algn="l" marL="369281" indent="-184640" lvl="1">
                <a:lnSpc>
                  <a:spcPts val="2394"/>
                </a:lnSpc>
                <a:buFont typeface="Arial"/>
                <a:buChar char="•"/>
              </a:pPr>
              <a:r>
                <a:rPr lang="en-US" sz="1710">
                  <a:solidFill>
                    <a:srgbClr val="B3C4DB"/>
                  </a:solidFill>
                  <a:latin typeface="Inter"/>
                  <a:ea typeface="Inter"/>
                  <a:cs typeface="Inter"/>
                  <a:sym typeface="Inter"/>
                </a:rPr>
                <a:t>PC2 → 192.168.1.11</a:t>
              </a:r>
            </a:p>
            <a:p>
              <a:pPr algn="l" marL="369281" indent="-184640" lvl="1">
                <a:lnSpc>
                  <a:spcPts val="2394"/>
                </a:lnSpc>
                <a:buFont typeface="Arial"/>
                <a:buChar char="•"/>
              </a:pPr>
              <a:r>
                <a:rPr lang="en-US" sz="1710">
                  <a:solidFill>
                    <a:srgbClr val="B3C4DB"/>
                  </a:solidFill>
                  <a:latin typeface="Inter"/>
                  <a:ea typeface="Inter"/>
                  <a:cs typeface="Inter"/>
                  <a:sym typeface="Inter"/>
                </a:rPr>
                <a:t>Máscara: 255.255.255.0</a:t>
              </a:r>
            </a:p>
            <a:p>
              <a:pPr algn="l" marL="369281" indent="-184640" lvl="1">
                <a:lnSpc>
                  <a:spcPts val="2394"/>
                </a:lnSpc>
                <a:buFont typeface="Arial"/>
                <a:buChar char="•"/>
              </a:pPr>
              <a:r>
                <a:rPr lang="en-US" sz="1710">
                  <a:solidFill>
                    <a:srgbClr val="B3C4DB"/>
                  </a:solidFill>
                  <a:latin typeface="Inter"/>
                  <a:ea typeface="Inter"/>
                  <a:cs typeface="Inter"/>
                  <a:sym typeface="Inter"/>
                </a:rPr>
                <a:t>Gateway: 192.168.1.1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94100" y="6644612"/>
            <a:ext cx="982701" cy="1143507"/>
            <a:chOff x="0" y="0"/>
            <a:chExt cx="1310268" cy="152467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310268" cy="1524676"/>
              <a:chOff x="0" y="0"/>
              <a:chExt cx="6985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49399" y="487453"/>
              <a:ext cx="811470" cy="549771"/>
            </a:xfrm>
            <a:custGeom>
              <a:avLst/>
              <a:gdLst/>
              <a:ahLst/>
              <a:cxnLst/>
              <a:rect r="r" b="b" t="t" l="l"/>
              <a:pathLst>
                <a:path h="549771" w="811470">
                  <a:moveTo>
                    <a:pt x="0" y="0"/>
                  </a:moveTo>
                  <a:lnTo>
                    <a:pt x="811470" y="0"/>
                  </a:lnTo>
                  <a:lnTo>
                    <a:pt x="811470" y="549770"/>
                  </a:lnTo>
                  <a:lnTo>
                    <a:pt x="0" y="549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3016239" y="6254808"/>
            <a:ext cx="3063813" cy="30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22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Configuración Wi-Fi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38209" y="6616037"/>
            <a:ext cx="4584629" cy="146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9281" indent="-184641" lvl="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Cambio de SSID (nombre de red).</a:t>
            </a:r>
          </a:p>
          <a:p>
            <a:pPr algn="l" marL="369281" indent="-184641" lvl="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Configuración de contraseña WPA2/WPA3.</a:t>
            </a:r>
          </a:p>
          <a:p>
            <a:pPr algn="l" marL="369281" indent="-184641" lvl="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Verificación con un celular</a:t>
            </a: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 o PC conectada.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25328" y="6307207"/>
            <a:ext cx="3974172" cy="30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5"/>
              </a:lnSpc>
            </a:pPr>
            <a:r>
              <a:rPr lang="en-US" sz="22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Verificación de la Conexión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47298" y="6668436"/>
            <a:ext cx="4584629" cy="148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9281" indent="-184640" lvl="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Uso del comando ping para probar conectividad.</a:t>
            </a:r>
          </a:p>
          <a:p>
            <a:pPr algn="l" marL="369281" indent="-184640" lvl="1">
              <a:lnSpc>
                <a:spcPts val="2394"/>
              </a:lnSpc>
              <a:buFont typeface="Arial"/>
              <a:buChar char="•"/>
            </a:pPr>
            <a:r>
              <a:rPr lang="en-US" sz="171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Revisión de dispositivos conectados en la interfaz del router.</a:t>
            </a:r>
          </a:p>
          <a:p>
            <a:pPr algn="l">
              <a:lnSpc>
                <a:spcPts val="2394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9829629" y="6563555"/>
            <a:ext cx="994987" cy="1157803"/>
            <a:chOff x="0" y="0"/>
            <a:chExt cx="1326649" cy="1543737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326649" cy="1543737"/>
              <a:chOff x="0" y="0"/>
              <a:chExt cx="6985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336584" y="401338"/>
              <a:ext cx="653482" cy="741062"/>
            </a:xfrm>
            <a:custGeom>
              <a:avLst/>
              <a:gdLst/>
              <a:ahLst/>
              <a:cxnLst/>
              <a:rect r="r" b="b" t="t" l="l"/>
              <a:pathLst>
                <a:path h="741062" w="653482">
                  <a:moveTo>
                    <a:pt x="0" y="0"/>
                  </a:moveTo>
                  <a:lnTo>
                    <a:pt x="653481" y="0"/>
                  </a:lnTo>
                  <a:lnTo>
                    <a:pt x="653481" y="741062"/>
                  </a:lnTo>
                  <a:lnTo>
                    <a:pt x="0" y="741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3973111" y="-288872"/>
            <a:ext cx="4480209" cy="10816052"/>
            <a:chOff x="0" y="0"/>
            <a:chExt cx="5973612" cy="1442140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753185" cy="5753185"/>
            </a:xfrm>
            <a:custGeom>
              <a:avLst/>
              <a:gdLst/>
              <a:ahLst/>
              <a:cxnLst/>
              <a:rect r="r" b="b" t="t" l="l"/>
              <a:pathLst>
                <a:path h="5753185" w="5753185">
                  <a:moveTo>
                    <a:pt x="0" y="0"/>
                  </a:moveTo>
                  <a:lnTo>
                    <a:pt x="5753185" y="0"/>
                  </a:lnTo>
                  <a:lnTo>
                    <a:pt x="5753185" y="5753185"/>
                  </a:lnTo>
                  <a:lnTo>
                    <a:pt x="0" y="575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true" flipV="true" rot="0">
              <a:off x="599497" y="9410041"/>
              <a:ext cx="5374115" cy="5011362"/>
            </a:xfrm>
            <a:custGeom>
              <a:avLst/>
              <a:gdLst/>
              <a:ahLst/>
              <a:cxnLst/>
              <a:rect r="r" b="b" t="t" l="l"/>
              <a:pathLst>
                <a:path h="5011362" w="5374115">
                  <a:moveTo>
                    <a:pt x="5374115" y="5011362"/>
                  </a:moveTo>
                  <a:lnTo>
                    <a:pt x="0" y="5011362"/>
                  </a:lnTo>
                  <a:lnTo>
                    <a:pt x="0" y="0"/>
                  </a:lnTo>
                  <a:lnTo>
                    <a:pt x="5374115" y="0"/>
                  </a:lnTo>
                  <a:lnTo>
                    <a:pt x="5374115" y="5011362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3111" y="-288872"/>
            <a:ext cx="4480209" cy="10816052"/>
            <a:chOff x="0" y="0"/>
            <a:chExt cx="5973612" cy="144214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53185" cy="5753185"/>
            </a:xfrm>
            <a:custGeom>
              <a:avLst/>
              <a:gdLst/>
              <a:ahLst/>
              <a:cxnLst/>
              <a:rect r="r" b="b" t="t" l="l"/>
              <a:pathLst>
                <a:path h="5753185" w="5753185">
                  <a:moveTo>
                    <a:pt x="0" y="0"/>
                  </a:moveTo>
                  <a:lnTo>
                    <a:pt x="5753185" y="0"/>
                  </a:lnTo>
                  <a:lnTo>
                    <a:pt x="5753185" y="5753185"/>
                  </a:lnTo>
                  <a:lnTo>
                    <a:pt x="0" y="575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true" rot="0">
              <a:off x="599497" y="9410041"/>
              <a:ext cx="5374115" cy="5011362"/>
            </a:xfrm>
            <a:custGeom>
              <a:avLst/>
              <a:gdLst/>
              <a:ahLst/>
              <a:cxnLst/>
              <a:rect r="r" b="b" t="t" l="l"/>
              <a:pathLst>
                <a:path h="5011362" w="5374115">
                  <a:moveTo>
                    <a:pt x="5374115" y="5011362"/>
                  </a:moveTo>
                  <a:lnTo>
                    <a:pt x="0" y="5011362"/>
                  </a:lnTo>
                  <a:lnTo>
                    <a:pt x="0" y="0"/>
                  </a:lnTo>
                  <a:lnTo>
                    <a:pt x="5374115" y="0"/>
                  </a:lnTo>
                  <a:lnTo>
                    <a:pt x="5374115" y="5011362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023202" y="3372213"/>
            <a:ext cx="3628505" cy="4114800"/>
          </a:xfrm>
          <a:custGeom>
            <a:avLst/>
            <a:gdLst/>
            <a:ahLst/>
            <a:cxnLst/>
            <a:rect r="r" b="b" t="t" l="l"/>
            <a:pathLst>
              <a:path h="4114800" w="3628505">
                <a:moveTo>
                  <a:pt x="0" y="0"/>
                </a:moveTo>
                <a:lnTo>
                  <a:pt x="3628505" y="0"/>
                </a:lnTo>
                <a:lnTo>
                  <a:pt x="36285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1704" y="1660629"/>
            <a:ext cx="643836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1704" y="3162404"/>
            <a:ext cx="8023290" cy="543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Se estableció correctamente la red doméstica.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Los dispositivos se conectaron vía LAN y Wi-Fi.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Se comprobó la transferencia de datos y acceso a Internet.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Se logró cambiar el nombre (SSID) y contraseña de la red.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Los dispositivos móviles detectaron el nuevo nombre de red y se conectaron con la clave definida.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Se ingresó correctamente con las credenciales.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Se pudo visualizar información del sistema (modelo, firmware, estado general).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3111" y="-288872"/>
            <a:ext cx="4480209" cy="10816052"/>
            <a:chOff x="0" y="0"/>
            <a:chExt cx="5973612" cy="144214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53185" cy="5753185"/>
            </a:xfrm>
            <a:custGeom>
              <a:avLst/>
              <a:gdLst/>
              <a:ahLst/>
              <a:cxnLst/>
              <a:rect r="r" b="b" t="t" l="l"/>
              <a:pathLst>
                <a:path h="5753185" w="5753185">
                  <a:moveTo>
                    <a:pt x="0" y="0"/>
                  </a:moveTo>
                  <a:lnTo>
                    <a:pt x="5753185" y="0"/>
                  </a:lnTo>
                  <a:lnTo>
                    <a:pt x="5753185" y="5753185"/>
                  </a:lnTo>
                  <a:lnTo>
                    <a:pt x="0" y="575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true" rot="0">
              <a:off x="599497" y="9410041"/>
              <a:ext cx="5374115" cy="5011362"/>
            </a:xfrm>
            <a:custGeom>
              <a:avLst/>
              <a:gdLst/>
              <a:ahLst/>
              <a:cxnLst/>
              <a:rect r="r" b="b" t="t" l="l"/>
              <a:pathLst>
                <a:path h="5011362" w="5374115">
                  <a:moveTo>
                    <a:pt x="5374115" y="5011362"/>
                  </a:moveTo>
                  <a:lnTo>
                    <a:pt x="0" y="5011362"/>
                  </a:lnTo>
                  <a:lnTo>
                    <a:pt x="0" y="0"/>
                  </a:lnTo>
                  <a:lnTo>
                    <a:pt x="5374115" y="0"/>
                  </a:lnTo>
                  <a:lnTo>
                    <a:pt x="5374115" y="5011362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74117" y="3010004"/>
            <a:ext cx="9519734" cy="598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El router es el núcleo de la red: permite la interconexión entre dispositivos y el acceso a Internet de forma segura y organizada.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La configuración básica es esencial: cambiar el SSID, establecer contraseñas seguras y asignar direcciones IP evita conflictos y mejora la seguridad.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L</a:t>
            </a:r>
            <a:r>
              <a:rPr lang="en-US" b="true" sz="20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as pruebas de conectividad g</a:t>
            </a:r>
            <a:r>
              <a:rPr lang="en-US" b="true" sz="20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arantizan el éxito: comandos como ping y la revisión de dispositivos conectados confirman la correcta comunicación dentro de la red.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El trabajo práctico permitió aplicar teoría: se implementó una red doméstica con router, switch y PCs, comprobando su funcionamiento real.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La seguridad es un factor crítico: el uso de WPA2/WPA3, firewall y redes de invitados refuerza la protección contra accesos no autorizados.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La experiencia adquirida es aplicable: tanto en redes domésticas como empresariales, el conocimiento de configuración de routers es fundamental para la administración de sistemas y telecomunicaciones.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915711" y="333319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1704" y="1660629"/>
            <a:ext cx="747877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Conclusiones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9860" y="2884080"/>
            <a:ext cx="9519734" cy="584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Verificar que los cables RJ45 y RJ11 estén bien conectados.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Probar continuidad en los cables antes de iniciar la configuración. 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Usar contraseñas seguras (mezcla de letras, números y símbolos).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Activar WPA2 o WPA3 para mayor protección.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Habilitar el filtrado MAC si es necesario para limitar acceso. 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Revisar periódicamente la lista de dispositivos conectados al router.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Ejecutar ping a la puerta de enlace (192.168.1.1) para verificar conexión local.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Usar traceroute para diagnosticar problemas con el acceso a Internet. 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Reiniciar el router de forma preventiva si se detecta lentitud o fallos.</a:t>
            </a:r>
          </a:p>
          <a:p>
            <a:pPr algn="l">
              <a:lnSpc>
                <a:spcPts val="308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3973111" y="-288872"/>
            <a:ext cx="4480209" cy="10816052"/>
            <a:chOff x="0" y="0"/>
            <a:chExt cx="5973612" cy="1442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53185" cy="5753185"/>
            </a:xfrm>
            <a:custGeom>
              <a:avLst/>
              <a:gdLst/>
              <a:ahLst/>
              <a:cxnLst/>
              <a:rect r="r" b="b" t="t" l="l"/>
              <a:pathLst>
                <a:path h="5753185" w="5753185">
                  <a:moveTo>
                    <a:pt x="0" y="0"/>
                  </a:moveTo>
                  <a:lnTo>
                    <a:pt x="5753185" y="0"/>
                  </a:lnTo>
                  <a:lnTo>
                    <a:pt x="5753185" y="5753185"/>
                  </a:lnTo>
                  <a:lnTo>
                    <a:pt x="0" y="575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true" rot="0">
              <a:off x="599497" y="9410041"/>
              <a:ext cx="5374115" cy="5011362"/>
            </a:xfrm>
            <a:custGeom>
              <a:avLst/>
              <a:gdLst/>
              <a:ahLst/>
              <a:cxnLst/>
              <a:rect r="r" b="b" t="t" l="l"/>
              <a:pathLst>
                <a:path h="5011362" w="5374115">
                  <a:moveTo>
                    <a:pt x="5374115" y="5011362"/>
                  </a:moveTo>
                  <a:lnTo>
                    <a:pt x="0" y="5011362"/>
                  </a:lnTo>
                  <a:lnTo>
                    <a:pt x="0" y="0"/>
                  </a:lnTo>
                  <a:lnTo>
                    <a:pt x="5374115" y="0"/>
                  </a:lnTo>
                  <a:lnTo>
                    <a:pt x="5374115" y="5011362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269403" y="2581379"/>
            <a:ext cx="4784554" cy="4366993"/>
          </a:xfrm>
          <a:custGeom>
            <a:avLst/>
            <a:gdLst/>
            <a:ahLst/>
            <a:cxnLst/>
            <a:rect r="r" b="b" t="t" l="l"/>
            <a:pathLst>
              <a:path h="4366993" w="4784554">
                <a:moveTo>
                  <a:pt x="0" y="0"/>
                </a:moveTo>
                <a:lnTo>
                  <a:pt x="4784554" y="0"/>
                </a:lnTo>
                <a:lnTo>
                  <a:pt x="4784554" y="4366993"/>
                </a:lnTo>
                <a:lnTo>
                  <a:pt x="0" y="43669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1704" y="1660629"/>
            <a:ext cx="7478773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Recomendaciones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64204" y="3027816"/>
            <a:ext cx="8987367" cy="406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</a:pPr>
            <a:r>
              <a:rPr lang="en-US" sz="144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MUCHAS </a:t>
            </a:r>
          </a:p>
          <a:p>
            <a:pPr algn="ctr">
              <a:lnSpc>
                <a:spcPts val="15840"/>
              </a:lnSpc>
            </a:pPr>
            <a:r>
              <a:rPr lang="en-US" sz="144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GRACIAS!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33684" y="4133850"/>
            <a:ext cx="9020632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0"/>
              </a:lnSpc>
            </a:pPr>
            <a:r>
              <a:rPr lang="en-US" b="true" sz="15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GRACIAS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73111" y="-288872"/>
            <a:ext cx="4314889" cy="4314889"/>
          </a:xfrm>
          <a:custGeom>
            <a:avLst/>
            <a:gdLst/>
            <a:ahLst/>
            <a:cxnLst/>
            <a:rect r="r" b="b" t="t" l="l"/>
            <a:pathLst>
              <a:path h="4314889" w="4314889">
                <a:moveTo>
                  <a:pt x="0" y="0"/>
                </a:moveTo>
                <a:lnTo>
                  <a:pt x="4314889" y="0"/>
                </a:lnTo>
                <a:lnTo>
                  <a:pt x="4314889" y="4314889"/>
                </a:lnTo>
                <a:lnTo>
                  <a:pt x="0" y="4314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422734" y="6768659"/>
            <a:ext cx="4030586" cy="3758522"/>
          </a:xfrm>
          <a:custGeom>
            <a:avLst/>
            <a:gdLst/>
            <a:ahLst/>
            <a:cxnLst/>
            <a:rect r="r" b="b" t="t" l="l"/>
            <a:pathLst>
              <a:path h="3758522" w="4030586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3460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81349" y="3557271"/>
            <a:ext cx="5575936" cy="4114800"/>
          </a:xfrm>
          <a:custGeom>
            <a:avLst/>
            <a:gdLst/>
            <a:ahLst/>
            <a:cxnLst/>
            <a:rect r="r" b="b" t="t" l="l"/>
            <a:pathLst>
              <a:path h="4114800" w="5575936">
                <a:moveTo>
                  <a:pt x="0" y="0"/>
                </a:moveTo>
                <a:lnTo>
                  <a:pt x="5575936" y="0"/>
                </a:lnTo>
                <a:lnTo>
                  <a:pt x="55759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6166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2041" y="1969614"/>
            <a:ext cx="6267548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INTEGRANTES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68551"/>
            <a:ext cx="8251971" cy="585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Tepe Pacheco Jesús Alonso                        U21214779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Arauco Artica Paula Valentina                    U23318980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Alvino Davirán Marco Antonio                   U22204889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Machuca Terrones Anthony Alexander     U18202270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Arias Vilcapoma Luis Steeven                    U23255693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Mayta Nieto Mathias Alessandro               U23217665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Rojas Hermitaño Salvador Joaquín Uriel    U21200723 </a:t>
            </a:r>
          </a:p>
          <a:p>
            <a:pPr algn="l">
              <a:lnSpc>
                <a:spcPts val="335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3947101" y="-288872"/>
            <a:ext cx="4480209" cy="10816052"/>
            <a:chOff x="0" y="0"/>
            <a:chExt cx="5973612" cy="144214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53185" cy="5753185"/>
            </a:xfrm>
            <a:custGeom>
              <a:avLst/>
              <a:gdLst/>
              <a:ahLst/>
              <a:cxnLst/>
              <a:rect r="r" b="b" t="t" l="l"/>
              <a:pathLst>
                <a:path h="5753185" w="5753185">
                  <a:moveTo>
                    <a:pt x="0" y="0"/>
                  </a:moveTo>
                  <a:lnTo>
                    <a:pt x="5753185" y="0"/>
                  </a:lnTo>
                  <a:lnTo>
                    <a:pt x="5753185" y="5753185"/>
                  </a:lnTo>
                  <a:lnTo>
                    <a:pt x="0" y="575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true" rot="0">
              <a:off x="599497" y="9410041"/>
              <a:ext cx="5374115" cy="5011362"/>
            </a:xfrm>
            <a:custGeom>
              <a:avLst/>
              <a:gdLst/>
              <a:ahLst/>
              <a:cxnLst/>
              <a:rect r="r" b="b" t="t" l="l"/>
              <a:pathLst>
                <a:path h="5011362" w="5374115">
                  <a:moveTo>
                    <a:pt x="5374115" y="5011362"/>
                  </a:moveTo>
                  <a:lnTo>
                    <a:pt x="0" y="5011362"/>
                  </a:lnTo>
                  <a:lnTo>
                    <a:pt x="0" y="0"/>
                  </a:lnTo>
                  <a:lnTo>
                    <a:pt x="5374115" y="0"/>
                  </a:lnTo>
                  <a:lnTo>
                    <a:pt x="5374115" y="5011362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65614" y="7340159"/>
            <a:ext cx="2565709" cy="607979"/>
            <a:chOff x="0" y="0"/>
            <a:chExt cx="675742" cy="160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5742" cy="160126"/>
            </a:xfrm>
            <a:custGeom>
              <a:avLst/>
              <a:gdLst/>
              <a:ahLst/>
              <a:cxnLst/>
              <a:rect r="r" b="b" t="t" l="l"/>
              <a:pathLst>
                <a:path h="160126" w="675742">
                  <a:moveTo>
                    <a:pt x="80063" y="0"/>
                  </a:moveTo>
                  <a:lnTo>
                    <a:pt x="595679" y="0"/>
                  </a:lnTo>
                  <a:cubicBezTo>
                    <a:pt x="616913" y="0"/>
                    <a:pt x="637278" y="8435"/>
                    <a:pt x="652292" y="23450"/>
                  </a:cubicBezTo>
                  <a:cubicBezTo>
                    <a:pt x="667307" y="38465"/>
                    <a:pt x="675742" y="58829"/>
                    <a:pt x="675742" y="80063"/>
                  </a:cubicBezTo>
                  <a:lnTo>
                    <a:pt x="675742" y="80063"/>
                  </a:lnTo>
                  <a:cubicBezTo>
                    <a:pt x="675742" y="124281"/>
                    <a:pt x="639897" y="160126"/>
                    <a:pt x="595679" y="160126"/>
                  </a:cubicBezTo>
                  <a:lnTo>
                    <a:pt x="80063" y="160126"/>
                  </a:lnTo>
                  <a:cubicBezTo>
                    <a:pt x="58829" y="160126"/>
                    <a:pt x="38465" y="151691"/>
                    <a:pt x="23450" y="136676"/>
                  </a:cubicBezTo>
                  <a:cubicBezTo>
                    <a:pt x="8435" y="121661"/>
                    <a:pt x="0" y="101297"/>
                    <a:pt x="0" y="80063"/>
                  </a:cubicBezTo>
                  <a:lnTo>
                    <a:pt x="0" y="80063"/>
                  </a:lnTo>
                  <a:cubicBezTo>
                    <a:pt x="0" y="58829"/>
                    <a:pt x="8435" y="38465"/>
                    <a:pt x="23450" y="23450"/>
                  </a:cubicBezTo>
                  <a:cubicBezTo>
                    <a:pt x="38465" y="8435"/>
                    <a:pt x="58829" y="0"/>
                    <a:pt x="80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675742" cy="14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35134" y="7340159"/>
            <a:ext cx="2625057" cy="607979"/>
            <a:chOff x="0" y="0"/>
            <a:chExt cx="691373" cy="160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1373" cy="160126"/>
            </a:xfrm>
            <a:custGeom>
              <a:avLst/>
              <a:gdLst/>
              <a:ahLst/>
              <a:cxnLst/>
              <a:rect r="r" b="b" t="t" l="l"/>
              <a:pathLst>
                <a:path h="160126" w="691373">
                  <a:moveTo>
                    <a:pt x="80063" y="0"/>
                  </a:moveTo>
                  <a:lnTo>
                    <a:pt x="611310" y="0"/>
                  </a:lnTo>
                  <a:cubicBezTo>
                    <a:pt x="632544" y="0"/>
                    <a:pt x="652908" y="8435"/>
                    <a:pt x="667923" y="23450"/>
                  </a:cubicBezTo>
                  <a:cubicBezTo>
                    <a:pt x="682938" y="38465"/>
                    <a:pt x="691373" y="58829"/>
                    <a:pt x="691373" y="80063"/>
                  </a:cubicBezTo>
                  <a:lnTo>
                    <a:pt x="691373" y="80063"/>
                  </a:lnTo>
                  <a:cubicBezTo>
                    <a:pt x="691373" y="124281"/>
                    <a:pt x="655528" y="160126"/>
                    <a:pt x="611310" y="160126"/>
                  </a:cubicBezTo>
                  <a:lnTo>
                    <a:pt x="80063" y="160126"/>
                  </a:lnTo>
                  <a:cubicBezTo>
                    <a:pt x="58829" y="160126"/>
                    <a:pt x="38465" y="151691"/>
                    <a:pt x="23450" y="136676"/>
                  </a:cubicBezTo>
                  <a:cubicBezTo>
                    <a:pt x="8435" y="121661"/>
                    <a:pt x="0" y="101297"/>
                    <a:pt x="0" y="80063"/>
                  </a:cubicBezTo>
                  <a:lnTo>
                    <a:pt x="0" y="80063"/>
                  </a:lnTo>
                  <a:cubicBezTo>
                    <a:pt x="0" y="58829"/>
                    <a:pt x="8435" y="38465"/>
                    <a:pt x="23450" y="23450"/>
                  </a:cubicBezTo>
                  <a:cubicBezTo>
                    <a:pt x="38465" y="8435"/>
                    <a:pt x="58829" y="0"/>
                    <a:pt x="80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691373" cy="14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35134" y="8327223"/>
            <a:ext cx="2625057" cy="607979"/>
            <a:chOff x="0" y="0"/>
            <a:chExt cx="691373" cy="1601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1373" cy="160126"/>
            </a:xfrm>
            <a:custGeom>
              <a:avLst/>
              <a:gdLst/>
              <a:ahLst/>
              <a:cxnLst/>
              <a:rect r="r" b="b" t="t" l="l"/>
              <a:pathLst>
                <a:path h="160126" w="691373">
                  <a:moveTo>
                    <a:pt x="80063" y="0"/>
                  </a:moveTo>
                  <a:lnTo>
                    <a:pt x="611310" y="0"/>
                  </a:lnTo>
                  <a:cubicBezTo>
                    <a:pt x="632544" y="0"/>
                    <a:pt x="652908" y="8435"/>
                    <a:pt x="667923" y="23450"/>
                  </a:cubicBezTo>
                  <a:cubicBezTo>
                    <a:pt x="682938" y="38465"/>
                    <a:pt x="691373" y="58829"/>
                    <a:pt x="691373" y="80063"/>
                  </a:cubicBezTo>
                  <a:lnTo>
                    <a:pt x="691373" y="80063"/>
                  </a:lnTo>
                  <a:cubicBezTo>
                    <a:pt x="691373" y="124281"/>
                    <a:pt x="655528" y="160126"/>
                    <a:pt x="611310" y="160126"/>
                  </a:cubicBezTo>
                  <a:lnTo>
                    <a:pt x="80063" y="160126"/>
                  </a:lnTo>
                  <a:cubicBezTo>
                    <a:pt x="58829" y="160126"/>
                    <a:pt x="38465" y="151691"/>
                    <a:pt x="23450" y="136676"/>
                  </a:cubicBezTo>
                  <a:cubicBezTo>
                    <a:pt x="8435" y="121661"/>
                    <a:pt x="0" y="101297"/>
                    <a:pt x="0" y="80063"/>
                  </a:cubicBezTo>
                  <a:lnTo>
                    <a:pt x="0" y="80063"/>
                  </a:lnTo>
                  <a:cubicBezTo>
                    <a:pt x="0" y="58829"/>
                    <a:pt x="8435" y="38465"/>
                    <a:pt x="23450" y="23450"/>
                  </a:cubicBezTo>
                  <a:cubicBezTo>
                    <a:pt x="38465" y="8435"/>
                    <a:pt x="58829" y="0"/>
                    <a:pt x="80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691373" cy="14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65614" y="8327223"/>
            <a:ext cx="2565709" cy="607979"/>
            <a:chOff x="0" y="0"/>
            <a:chExt cx="675742" cy="1601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5742" cy="160126"/>
            </a:xfrm>
            <a:custGeom>
              <a:avLst/>
              <a:gdLst/>
              <a:ahLst/>
              <a:cxnLst/>
              <a:rect r="r" b="b" t="t" l="l"/>
              <a:pathLst>
                <a:path h="160126" w="675742">
                  <a:moveTo>
                    <a:pt x="80063" y="0"/>
                  </a:moveTo>
                  <a:lnTo>
                    <a:pt x="595679" y="0"/>
                  </a:lnTo>
                  <a:cubicBezTo>
                    <a:pt x="616913" y="0"/>
                    <a:pt x="637278" y="8435"/>
                    <a:pt x="652292" y="23450"/>
                  </a:cubicBezTo>
                  <a:cubicBezTo>
                    <a:pt x="667307" y="38465"/>
                    <a:pt x="675742" y="58829"/>
                    <a:pt x="675742" y="80063"/>
                  </a:cubicBezTo>
                  <a:lnTo>
                    <a:pt x="675742" y="80063"/>
                  </a:lnTo>
                  <a:cubicBezTo>
                    <a:pt x="675742" y="124281"/>
                    <a:pt x="639897" y="160126"/>
                    <a:pt x="595679" y="160126"/>
                  </a:cubicBezTo>
                  <a:lnTo>
                    <a:pt x="80063" y="160126"/>
                  </a:lnTo>
                  <a:cubicBezTo>
                    <a:pt x="58829" y="160126"/>
                    <a:pt x="38465" y="151691"/>
                    <a:pt x="23450" y="136676"/>
                  </a:cubicBezTo>
                  <a:cubicBezTo>
                    <a:pt x="8435" y="121661"/>
                    <a:pt x="0" y="101297"/>
                    <a:pt x="0" y="80063"/>
                  </a:cubicBezTo>
                  <a:lnTo>
                    <a:pt x="0" y="80063"/>
                  </a:lnTo>
                  <a:cubicBezTo>
                    <a:pt x="0" y="58829"/>
                    <a:pt x="8435" y="38465"/>
                    <a:pt x="23450" y="23450"/>
                  </a:cubicBezTo>
                  <a:cubicBezTo>
                    <a:pt x="38465" y="8435"/>
                    <a:pt x="58829" y="0"/>
                    <a:pt x="80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675742" cy="14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125956" y="7520979"/>
            <a:ext cx="246338" cy="246338"/>
          </a:xfrm>
          <a:custGeom>
            <a:avLst/>
            <a:gdLst/>
            <a:ahLst/>
            <a:cxnLst/>
            <a:rect r="r" b="b" t="t" l="l"/>
            <a:pathLst>
              <a:path h="246338" w="246338">
                <a:moveTo>
                  <a:pt x="0" y="0"/>
                </a:moveTo>
                <a:lnTo>
                  <a:pt x="246338" y="0"/>
                </a:lnTo>
                <a:lnTo>
                  <a:pt x="246338" y="246338"/>
                </a:lnTo>
                <a:lnTo>
                  <a:pt x="0" y="246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094880" y="7520979"/>
            <a:ext cx="246338" cy="246338"/>
          </a:xfrm>
          <a:custGeom>
            <a:avLst/>
            <a:gdLst/>
            <a:ahLst/>
            <a:cxnLst/>
            <a:rect r="r" b="b" t="t" l="l"/>
            <a:pathLst>
              <a:path h="246338" w="246338">
                <a:moveTo>
                  <a:pt x="0" y="0"/>
                </a:moveTo>
                <a:lnTo>
                  <a:pt x="246338" y="0"/>
                </a:lnTo>
                <a:lnTo>
                  <a:pt x="246338" y="246338"/>
                </a:lnTo>
                <a:lnTo>
                  <a:pt x="0" y="246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094880" y="8508044"/>
            <a:ext cx="246338" cy="246338"/>
          </a:xfrm>
          <a:custGeom>
            <a:avLst/>
            <a:gdLst/>
            <a:ahLst/>
            <a:cxnLst/>
            <a:rect r="r" b="b" t="t" l="l"/>
            <a:pathLst>
              <a:path h="246338" w="246338">
                <a:moveTo>
                  <a:pt x="0" y="0"/>
                </a:moveTo>
                <a:lnTo>
                  <a:pt x="246338" y="0"/>
                </a:lnTo>
                <a:lnTo>
                  <a:pt x="246338" y="246338"/>
                </a:lnTo>
                <a:lnTo>
                  <a:pt x="0" y="246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25956" y="8508556"/>
            <a:ext cx="246338" cy="246338"/>
          </a:xfrm>
          <a:custGeom>
            <a:avLst/>
            <a:gdLst/>
            <a:ahLst/>
            <a:cxnLst/>
            <a:rect r="r" b="b" t="t" l="l"/>
            <a:pathLst>
              <a:path h="246338" w="246338">
                <a:moveTo>
                  <a:pt x="0" y="0"/>
                </a:moveTo>
                <a:lnTo>
                  <a:pt x="246338" y="0"/>
                </a:lnTo>
                <a:lnTo>
                  <a:pt x="246338" y="246338"/>
                </a:lnTo>
                <a:lnTo>
                  <a:pt x="0" y="246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682129" y="1768528"/>
            <a:ext cx="7033269" cy="703326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  <a:ln w="95250" cap="sq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true" rot="0">
            <a:off x="14422734" y="6768659"/>
            <a:ext cx="4030586" cy="3758522"/>
          </a:xfrm>
          <a:custGeom>
            <a:avLst/>
            <a:gdLst/>
            <a:ahLst/>
            <a:cxnLst/>
            <a:rect r="r" b="b" t="t" l="l"/>
            <a:pathLst>
              <a:path h="3758522" w="4030586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973111" y="-288872"/>
            <a:ext cx="4314889" cy="4314889"/>
          </a:xfrm>
          <a:custGeom>
            <a:avLst/>
            <a:gdLst/>
            <a:ahLst/>
            <a:cxnLst/>
            <a:rect r="r" b="b" t="t" l="l"/>
            <a:pathLst>
              <a:path h="4314889" w="4314889">
                <a:moveTo>
                  <a:pt x="0" y="0"/>
                </a:moveTo>
                <a:lnTo>
                  <a:pt x="4314889" y="0"/>
                </a:lnTo>
                <a:lnTo>
                  <a:pt x="4314889" y="4314889"/>
                </a:lnTo>
                <a:lnTo>
                  <a:pt x="0" y="4314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65614" y="1701798"/>
            <a:ext cx="5779517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🖧 ¿Qué es una red LAN?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65614" y="3978392"/>
            <a:ext cx="5779517" cy="289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2"/>
              </a:lnSpc>
            </a:pPr>
            <a:r>
              <a:rPr lang="en-US" sz="2087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Una Red de Área Local (LAN) es un sistema de interconexión de computadoras y dispositivos dentro de un área geográfica limitada, como una casa, oficina o edificio. Permite compartir recursos como archivos, impresoras y conexión a internet de manera rápida y eficiente entre los dispositivos conectados.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10863" y="7463491"/>
            <a:ext cx="1522987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Conectividad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52249" y="7463491"/>
            <a:ext cx="1203589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Velocidad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01779" y="8431680"/>
            <a:ext cx="169033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Compartición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52249" y="8431680"/>
            <a:ext cx="169033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Componentes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973111" y="-288872"/>
            <a:ext cx="4480209" cy="10816052"/>
            <a:chOff x="0" y="0"/>
            <a:chExt cx="5973612" cy="144214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753185" cy="5753185"/>
            </a:xfrm>
            <a:custGeom>
              <a:avLst/>
              <a:gdLst/>
              <a:ahLst/>
              <a:cxnLst/>
              <a:rect r="r" b="b" t="t" l="l"/>
              <a:pathLst>
                <a:path h="5753185" w="5753185">
                  <a:moveTo>
                    <a:pt x="0" y="0"/>
                  </a:moveTo>
                  <a:lnTo>
                    <a:pt x="5753185" y="0"/>
                  </a:lnTo>
                  <a:lnTo>
                    <a:pt x="5753185" y="5753185"/>
                  </a:lnTo>
                  <a:lnTo>
                    <a:pt x="0" y="575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true" flipV="true" rot="0">
              <a:off x="599497" y="9410041"/>
              <a:ext cx="5374115" cy="5011362"/>
            </a:xfrm>
            <a:custGeom>
              <a:avLst/>
              <a:gdLst/>
              <a:ahLst/>
              <a:cxnLst/>
              <a:rect r="r" b="b" t="t" l="l"/>
              <a:pathLst>
                <a:path h="5011362" w="5374115">
                  <a:moveTo>
                    <a:pt x="5374115" y="5011362"/>
                  </a:moveTo>
                  <a:lnTo>
                    <a:pt x="0" y="5011362"/>
                  </a:lnTo>
                  <a:lnTo>
                    <a:pt x="0" y="0"/>
                  </a:lnTo>
                  <a:lnTo>
                    <a:pt x="5374115" y="0"/>
                  </a:lnTo>
                  <a:lnTo>
                    <a:pt x="5374115" y="5011362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44773" y="2199664"/>
            <a:ext cx="4570446" cy="5359798"/>
          </a:xfrm>
          <a:custGeom>
            <a:avLst/>
            <a:gdLst/>
            <a:ahLst/>
            <a:cxnLst/>
            <a:rect r="r" b="b" t="t" l="l"/>
            <a:pathLst>
              <a:path h="5359798" w="4570446">
                <a:moveTo>
                  <a:pt x="0" y="0"/>
                </a:moveTo>
                <a:lnTo>
                  <a:pt x="4570446" y="0"/>
                </a:lnTo>
                <a:lnTo>
                  <a:pt x="4570446" y="5359798"/>
                </a:lnTo>
                <a:lnTo>
                  <a:pt x="0" y="5359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5614" y="1701798"/>
            <a:ext cx="5779517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¿Qué es un router?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5614" y="3978392"/>
            <a:ext cx="5779517" cy="433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2"/>
              </a:lnSpc>
            </a:pPr>
            <a:r>
              <a:rPr lang="en-US" sz="2087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Un router es un dispositivo de red que conecta múltiples redes informáticas, como tu red doméstica a Internet, y dirige el tráfico de datos entre ellas. Su función principal es actuar como un "guardia de tráfico" que gestiona la información, asegurando que los paquetes de datos lleguen a sus destinos correctos de manera eficiente. Además, el router permite que varios dispositivos se conecten a la misma conexión a Internet y ofrece seguridad a través de un cortafuegos (firewall).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973111" y="-288872"/>
            <a:ext cx="4480209" cy="10816052"/>
            <a:chOff x="0" y="0"/>
            <a:chExt cx="5973612" cy="144214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53185" cy="5753185"/>
            </a:xfrm>
            <a:custGeom>
              <a:avLst/>
              <a:gdLst/>
              <a:ahLst/>
              <a:cxnLst/>
              <a:rect r="r" b="b" t="t" l="l"/>
              <a:pathLst>
                <a:path h="5753185" w="5753185">
                  <a:moveTo>
                    <a:pt x="0" y="0"/>
                  </a:moveTo>
                  <a:lnTo>
                    <a:pt x="5753185" y="0"/>
                  </a:lnTo>
                  <a:lnTo>
                    <a:pt x="5753185" y="5753185"/>
                  </a:lnTo>
                  <a:lnTo>
                    <a:pt x="0" y="575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true" rot="0">
              <a:off x="599497" y="9410041"/>
              <a:ext cx="5374115" cy="5011362"/>
            </a:xfrm>
            <a:custGeom>
              <a:avLst/>
              <a:gdLst/>
              <a:ahLst/>
              <a:cxnLst/>
              <a:rect r="r" b="b" t="t" l="l"/>
              <a:pathLst>
                <a:path h="5011362" w="5374115">
                  <a:moveTo>
                    <a:pt x="5374115" y="5011362"/>
                  </a:moveTo>
                  <a:lnTo>
                    <a:pt x="0" y="5011362"/>
                  </a:lnTo>
                  <a:lnTo>
                    <a:pt x="0" y="0"/>
                  </a:lnTo>
                  <a:lnTo>
                    <a:pt x="5374115" y="0"/>
                  </a:lnTo>
                  <a:lnTo>
                    <a:pt x="5374115" y="5011362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73111" y="-288872"/>
            <a:ext cx="4480209" cy="10816052"/>
            <a:chOff x="0" y="0"/>
            <a:chExt cx="5973612" cy="1442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53185" cy="5753185"/>
            </a:xfrm>
            <a:custGeom>
              <a:avLst/>
              <a:gdLst/>
              <a:ahLst/>
              <a:cxnLst/>
              <a:rect r="r" b="b" t="t" l="l"/>
              <a:pathLst>
                <a:path h="5753185" w="5753185">
                  <a:moveTo>
                    <a:pt x="0" y="0"/>
                  </a:moveTo>
                  <a:lnTo>
                    <a:pt x="5753185" y="0"/>
                  </a:lnTo>
                  <a:lnTo>
                    <a:pt x="5753185" y="5753185"/>
                  </a:lnTo>
                  <a:lnTo>
                    <a:pt x="0" y="575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true" rot="0">
              <a:off x="599497" y="9410041"/>
              <a:ext cx="5374115" cy="5011362"/>
            </a:xfrm>
            <a:custGeom>
              <a:avLst/>
              <a:gdLst/>
              <a:ahLst/>
              <a:cxnLst/>
              <a:rect r="r" b="b" t="t" l="l"/>
              <a:pathLst>
                <a:path h="5011362" w="5374115">
                  <a:moveTo>
                    <a:pt x="5374115" y="5011362"/>
                  </a:moveTo>
                  <a:lnTo>
                    <a:pt x="0" y="5011362"/>
                  </a:lnTo>
                  <a:lnTo>
                    <a:pt x="0" y="0"/>
                  </a:lnTo>
                  <a:lnTo>
                    <a:pt x="5374115" y="0"/>
                  </a:lnTo>
                  <a:lnTo>
                    <a:pt x="5374115" y="5011362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50290" y="1498135"/>
            <a:ext cx="11987420" cy="152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5"/>
              </a:lnSpc>
            </a:pPr>
            <a:r>
              <a:rPr lang="en-US" sz="54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Importancia del Router en redes domésticas y empresariales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6641" y="3846365"/>
            <a:ext cx="13587574" cy="435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2560" b="true">
                <a:solidFill>
                  <a:srgbClr val="B3C4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Redes domésticas</a:t>
            </a:r>
          </a:p>
          <a:p>
            <a:pPr algn="l" marL="527584" indent="-263792" lvl="1">
              <a:lnSpc>
                <a:spcPts val="3421"/>
              </a:lnSpc>
              <a:buFont typeface="Arial"/>
              <a:buChar char="•"/>
            </a:pPr>
            <a:r>
              <a:rPr lang="en-US" sz="2443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Permite que varios dispositivos compartan la misma conexión a Internet.</a:t>
            </a:r>
          </a:p>
          <a:p>
            <a:pPr algn="l" marL="527584" indent="-263792" lvl="1">
              <a:lnSpc>
                <a:spcPts val="3421"/>
              </a:lnSpc>
              <a:buFont typeface="Arial"/>
              <a:buChar char="•"/>
            </a:pPr>
            <a:r>
              <a:rPr lang="en-US" sz="2443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Brinda seguridad con contraseñas y firewall.</a:t>
            </a:r>
          </a:p>
          <a:p>
            <a:pPr algn="l" marL="527584" indent="-263792" lvl="1">
              <a:lnSpc>
                <a:spcPts val="3421"/>
              </a:lnSpc>
              <a:buFont typeface="Arial"/>
              <a:buChar char="•"/>
            </a:pPr>
            <a:r>
              <a:rPr lang="en-US" sz="2443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Ofrece conectividad Wi-Fi y LAN para PCs, celulares, Smart TVs, etc.</a:t>
            </a:r>
          </a:p>
          <a:p>
            <a:pPr algn="l">
              <a:lnSpc>
                <a:spcPts val="3421"/>
              </a:lnSpc>
            </a:pPr>
          </a:p>
          <a:p>
            <a:pPr algn="l">
              <a:lnSpc>
                <a:spcPts val="3584"/>
              </a:lnSpc>
            </a:pPr>
            <a:r>
              <a:rPr lang="en-US" sz="2560" b="true">
                <a:solidFill>
                  <a:srgbClr val="B3C4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Redes empresariales</a:t>
            </a:r>
          </a:p>
          <a:p>
            <a:pPr algn="l" marL="527584" indent="-263792" lvl="1">
              <a:lnSpc>
                <a:spcPts val="3421"/>
              </a:lnSpc>
              <a:buFont typeface="Arial"/>
              <a:buChar char="•"/>
            </a:pPr>
            <a:r>
              <a:rPr lang="en-US" sz="2443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Administra un mayor número de dispositivos y usuarios.</a:t>
            </a:r>
          </a:p>
          <a:p>
            <a:pPr algn="l" marL="527584" indent="-263792" lvl="1">
              <a:lnSpc>
                <a:spcPts val="3421"/>
              </a:lnSpc>
              <a:buFont typeface="Arial"/>
              <a:buChar char="•"/>
            </a:pPr>
            <a:r>
              <a:rPr lang="en-US" sz="2443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Gestiona la asignación de direcciones IP (DHCP).</a:t>
            </a:r>
          </a:p>
          <a:p>
            <a:pPr algn="l" marL="527584" indent="-263792" lvl="1">
              <a:lnSpc>
                <a:spcPts val="3421"/>
              </a:lnSpc>
              <a:buFont typeface="Arial"/>
              <a:buChar char="•"/>
            </a:pPr>
            <a:r>
              <a:rPr lang="en-US" sz="2443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Garantiza seguridad con reglas de firewall, redes de invitados y VPN.</a:t>
            </a:r>
          </a:p>
          <a:p>
            <a:pPr algn="l" marL="527584" indent="-263792" lvl="1">
              <a:lnSpc>
                <a:spcPts val="3421"/>
              </a:lnSpc>
              <a:buFont typeface="Arial"/>
              <a:buChar char="•"/>
            </a:pPr>
            <a:r>
              <a:rPr lang="en-US" sz="2443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Permite escalabilidad (interconexión con switches, servidores y otras sedes).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3111" y="-288872"/>
            <a:ext cx="4480209" cy="10816052"/>
            <a:chOff x="0" y="0"/>
            <a:chExt cx="5973612" cy="144214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53185" cy="5753185"/>
            </a:xfrm>
            <a:custGeom>
              <a:avLst/>
              <a:gdLst/>
              <a:ahLst/>
              <a:cxnLst/>
              <a:rect r="r" b="b" t="t" l="l"/>
              <a:pathLst>
                <a:path h="5753185" w="5753185">
                  <a:moveTo>
                    <a:pt x="0" y="0"/>
                  </a:moveTo>
                  <a:lnTo>
                    <a:pt x="5753185" y="0"/>
                  </a:lnTo>
                  <a:lnTo>
                    <a:pt x="5753185" y="5753185"/>
                  </a:lnTo>
                  <a:lnTo>
                    <a:pt x="0" y="575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true" rot="0">
              <a:off x="599497" y="9410041"/>
              <a:ext cx="5374115" cy="5011362"/>
            </a:xfrm>
            <a:custGeom>
              <a:avLst/>
              <a:gdLst/>
              <a:ahLst/>
              <a:cxnLst/>
              <a:rect r="r" b="b" t="t" l="l"/>
              <a:pathLst>
                <a:path h="5011362" w="5374115">
                  <a:moveTo>
                    <a:pt x="5374115" y="5011362"/>
                  </a:moveTo>
                  <a:lnTo>
                    <a:pt x="0" y="5011362"/>
                  </a:lnTo>
                  <a:lnTo>
                    <a:pt x="0" y="0"/>
                  </a:lnTo>
                  <a:lnTo>
                    <a:pt x="5374115" y="0"/>
                  </a:lnTo>
                  <a:lnTo>
                    <a:pt x="5374115" y="5011362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Object 7" id="7"/>
          <p:cNvGraphicFramePr/>
          <p:nvPr/>
        </p:nvGraphicFramePr>
        <p:xfrm>
          <a:off x="3075374" y="3730139"/>
          <a:ext cx="5657850" cy="2514600"/>
        </p:xfrm>
        <a:graphic>
          <a:graphicData uri="http://schemas.openxmlformats.org/presentationml/2006/ole">
            <p:oleObj imgW="6781800" imgH="3644900" r:id="rId1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09272" y="1433066"/>
            <a:ext cx="9460285" cy="152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5"/>
              </a:lnSpc>
            </a:pPr>
            <a:r>
              <a:rPr lang="en-US" sz="54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Diferencia entre Switch, Router y Módem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422734" y="6768659"/>
            <a:ext cx="4030586" cy="3758522"/>
          </a:xfrm>
          <a:custGeom>
            <a:avLst/>
            <a:gdLst/>
            <a:ahLst/>
            <a:cxnLst/>
            <a:rect r="r" b="b" t="t" l="l"/>
            <a:pathLst>
              <a:path h="3758522" w="4030586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73111" y="-288872"/>
            <a:ext cx="4314889" cy="4314889"/>
          </a:xfrm>
          <a:custGeom>
            <a:avLst/>
            <a:gdLst/>
            <a:ahLst/>
            <a:cxnLst/>
            <a:rect r="r" b="b" t="t" l="l"/>
            <a:pathLst>
              <a:path h="4314889" w="4314889">
                <a:moveTo>
                  <a:pt x="0" y="0"/>
                </a:moveTo>
                <a:lnTo>
                  <a:pt x="4314889" y="0"/>
                </a:lnTo>
                <a:lnTo>
                  <a:pt x="4314889" y="4314889"/>
                </a:lnTo>
                <a:lnTo>
                  <a:pt x="0" y="4314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05433" y="4061937"/>
            <a:ext cx="1700787" cy="1979098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14768" y="4061937"/>
            <a:ext cx="1700787" cy="1979098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621236" y="4612506"/>
            <a:ext cx="869182" cy="877962"/>
          </a:xfrm>
          <a:custGeom>
            <a:avLst/>
            <a:gdLst/>
            <a:ahLst/>
            <a:cxnLst/>
            <a:rect r="r" b="b" t="t" l="l"/>
            <a:pathLst>
              <a:path h="877962" w="869182">
                <a:moveTo>
                  <a:pt x="0" y="0"/>
                </a:moveTo>
                <a:lnTo>
                  <a:pt x="869182" y="0"/>
                </a:lnTo>
                <a:lnTo>
                  <a:pt x="869182" y="877961"/>
                </a:lnTo>
                <a:lnTo>
                  <a:pt x="0" y="8779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01433" y="4612506"/>
            <a:ext cx="1127457" cy="855458"/>
          </a:xfrm>
          <a:custGeom>
            <a:avLst/>
            <a:gdLst/>
            <a:ahLst/>
            <a:cxnLst/>
            <a:rect r="r" b="b" t="t" l="l"/>
            <a:pathLst>
              <a:path h="855458" w="1127457">
                <a:moveTo>
                  <a:pt x="0" y="0"/>
                </a:moveTo>
                <a:lnTo>
                  <a:pt x="1127457" y="0"/>
                </a:lnTo>
                <a:lnTo>
                  <a:pt x="1127457" y="855458"/>
                </a:lnTo>
                <a:lnTo>
                  <a:pt x="0" y="8554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09272" y="1925723"/>
            <a:ext cx="9460285" cy="152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5"/>
              </a:lnSpc>
            </a:pPr>
            <a:r>
              <a:rPr lang="en-US" sz="545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Tipos de red LAN según su tipo de conexión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92662" y="6649820"/>
            <a:ext cx="2313559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LAN cableada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39619" y="6649820"/>
            <a:ext cx="290707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LAN inalámbrica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92662" y="7125274"/>
            <a:ext cx="368925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Ethernet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39619" y="7125274"/>
            <a:ext cx="368925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Wi-Fi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92662" y="7739060"/>
            <a:ext cx="3419478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B3C4DB"/>
                </a:solidFill>
                <a:latin typeface="Inter Bold"/>
                <a:ea typeface="Inter Bold"/>
                <a:cs typeface="Inter Bold"/>
                <a:sym typeface="Inter Bold"/>
              </a:rPr>
              <a:t>Usa cables físicos para conectar los dispositivos.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39619" y="7739060"/>
            <a:ext cx="3419478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Utiliza señales de radio para la conexión sin cables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56932" y="1312117"/>
            <a:ext cx="4064940" cy="7580414"/>
            <a:chOff x="0" y="0"/>
            <a:chExt cx="629766" cy="11744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9766" cy="1174405"/>
            </a:xfrm>
            <a:custGeom>
              <a:avLst/>
              <a:gdLst/>
              <a:ahLst/>
              <a:cxnLst/>
              <a:rect r="r" b="b" t="t" l="l"/>
              <a:pathLst>
                <a:path h="1174405" w="629766">
                  <a:moveTo>
                    <a:pt x="43805" y="0"/>
                  </a:moveTo>
                  <a:lnTo>
                    <a:pt x="585961" y="0"/>
                  </a:lnTo>
                  <a:cubicBezTo>
                    <a:pt x="597579" y="0"/>
                    <a:pt x="608720" y="4615"/>
                    <a:pt x="616936" y="12830"/>
                  </a:cubicBezTo>
                  <a:cubicBezTo>
                    <a:pt x="625151" y="21045"/>
                    <a:pt x="629766" y="32187"/>
                    <a:pt x="629766" y="43805"/>
                  </a:cubicBezTo>
                  <a:lnTo>
                    <a:pt x="629766" y="1130600"/>
                  </a:lnTo>
                  <a:cubicBezTo>
                    <a:pt x="629766" y="1142217"/>
                    <a:pt x="625151" y="1153359"/>
                    <a:pt x="616936" y="1161574"/>
                  </a:cubicBezTo>
                  <a:cubicBezTo>
                    <a:pt x="608720" y="1169789"/>
                    <a:pt x="597579" y="1174405"/>
                    <a:pt x="585961" y="1174405"/>
                  </a:cubicBezTo>
                  <a:lnTo>
                    <a:pt x="43805" y="1174405"/>
                  </a:lnTo>
                  <a:cubicBezTo>
                    <a:pt x="32187" y="1174405"/>
                    <a:pt x="21045" y="1169789"/>
                    <a:pt x="12830" y="1161574"/>
                  </a:cubicBezTo>
                  <a:cubicBezTo>
                    <a:pt x="4615" y="1153359"/>
                    <a:pt x="0" y="1142217"/>
                    <a:pt x="0" y="1130600"/>
                  </a:cubicBezTo>
                  <a:lnTo>
                    <a:pt x="0" y="43805"/>
                  </a:lnTo>
                  <a:cubicBezTo>
                    <a:pt x="0" y="32187"/>
                    <a:pt x="4615" y="21045"/>
                    <a:pt x="12830" y="12830"/>
                  </a:cubicBezTo>
                  <a:cubicBezTo>
                    <a:pt x="21045" y="4615"/>
                    <a:pt x="32187" y="0"/>
                    <a:pt x="43805" y="0"/>
                  </a:cubicBezTo>
                  <a:close/>
                </a:path>
              </a:pathLst>
            </a:custGeom>
            <a:blipFill>
              <a:blip r:embed="rId3"/>
              <a:stretch>
                <a:fillRect l="-90116" t="0" r="-90116" b="0"/>
              </a:stretch>
            </a:blipFill>
            <a:ln w="95250" cap="rnd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1809124" y="1721195"/>
            <a:ext cx="4628903" cy="273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Ventajas de una red LAN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57132" y="1963820"/>
            <a:ext cx="2638586" cy="607979"/>
            <a:chOff x="0" y="0"/>
            <a:chExt cx="694936" cy="160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4936" cy="160126"/>
            </a:xfrm>
            <a:custGeom>
              <a:avLst/>
              <a:gdLst/>
              <a:ahLst/>
              <a:cxnLst/>
              <a:rect r="r" b="b" t="t" l="l"/>
              <a:pathLst>
                <a:path h="160126" w="694936">
                  <a:moveTo>
                    <a:pt x="80063" y="0"/>
                  </a:moveTo>
                  <a:lnTo>
                    <a:pt x="614873" y="0"/>
                  </a:lnTo>
                  <a:cubicBezTo>
                    <a:pt x="659091" y="0"/>
                    <a:pt x="694936" y="35845"/>
                    <a:pt x="694936" y="80063"/>
                  </a:cubicBezTo>
                  <a:lnTo>
                    <a:pt x="694936" y="80063"/>
                  </a:lnTo>
                  <a:cubicBezTo>
                    <a:pt x="694936" y="101297"/>
                    <a:pt x="686501" y="121661"/>
                    <a:pt x="671486" y="136676"/>
                  </a:cubicBezTo>
                  <a:cubicBezTo>
                    <a:pt x="656472" y="151691"/>
                    <a:pt x="636107" y="160126"/>
                    <a:pt x="614873" y="160126"/>
                  </a:cubicBezTo>
                  <a:lnTo>
                    <a:pt x="80063" y="160126"/>
                  </a:lnTo>
                  <a:cubicBezTo>
                    <a:pt x="58829" y="160126"/>
                    <a:pt x="38465" y="151691"/>
                    <a:pt x="23450" y="136676"/>
                  </a:cubicBezTo>
                  <a:cubicBezTo>
                    <a:pt x="8435" y="121661"/>
                    <a:pt x="0" y="101297"/>
                    <a:pt x="0" y="80063"/>
                  </a:cubicBezTo>
                  <a:lnTo>
                    <a:pt x="0" y="80063"/>
                  </a:lnTo>
                  <a:cubicBezTo>
                    <a:pt x="0" y="58829"/>
                    <a:pt x="8435" y="38465"/>
                    <a:pt x="23450" y="23450"/>
                  </a:cubicBezTo>
                  <a:cubicBezTo>
                    <a:pt x="38465" y="8435"/>
                    <a:pt x="58829" y="0"/>
                    <a:pt x="80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694936" cy="14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57132" y="4384270"/>
            <a:ext cx="2638586" cy="607979"/>
            <a:chOff x="0" y="0"/>
            <a:chExt cx="694936" cy="1601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4936" cy="160126"/>
            </a:xfrm>
            <a:custGeom>
              <a:avLst/>
              <a:gdLst/>
              <a:ahLst/>
              <a:cxnLst/>
              <a:rect r="r" b="b" t="t" l="l"/>
              <a:pathLst>
                <a:path h="160126" w="694936">
                  <a:moveTo>
                    <a:pt x="80063" y="0"/>
                  </a:moveTo>
                  <a:lnTo>
                    <a:pt x="614873" y="0"/>
                  </a:lnTo>
                  <a:cubicBezTo>
                    <a:pt x="659091" y="0"/>
                    <a:pt x="694936" y="35845"/>
                    <a:pt x="694936" y="80063"/>
                  </a:cubicBezTo>
                  <a:lnTo>
                    <a:pt x="694936" y="80063"/>
                  </a:lnTo>
                  <a:cubicBezTo>
                    <a:pt x="694936" y="101297"/>
                    <a:pt x="686501" y="121661"/>
                    <a:pt x="671486" y="136676"/>
                  </a:cubicBezTo>
                  <a:cubicBezTo>
                    <a:pt x="656472" y="151691"/>
                    <a:pt x="636107" y="160126"/>
                    <a:pt x="614873" y="160126"/>
                  </a:cubicBezTo>
                  <a:lnTo>
                    <a:pt x="80063" y="160126"/>
                  </a:lnTo>
                  <a:cubicBezTo>
                    <a:pt x="58829" y="160126"/>
                    <a:pt x="38465" y="151691"/>
                    <a:pt x="23450" y="136676"/>
                  </a:cubicBezTo>
                  <a:cubicBezTo>
                    <a:pt x="8435" y="121661"/>
                    <a:pt x="0" y="101297"/>
                    <a:pt x="0" y="80063"/>
                  </a:cubicBezTo>
                  <a:lnTo>
                    <a:pt x="0" y="80063"/>
                  </a:lnTo>
                  <a:cubicBezTo>
                    <a:pt x="0" y="58829"/>
                    <a:pt x="8435" y="38465"/>
                    <a:pt x="23450" y="23450"/>
                  </a:cubicBezTo>
                  <a:cubicBezTo>
                    <a:pt x="38465" y="8435"/>
                    <a:pt x="58829" y="0"/>
                    <a:pt x="80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694936" cy="14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26810" y="4555565"/>
            <a:ext cx="246338" cy="246338"/>
          </a:xfrm>
          <a:custGeom>
            <a:avLst/>
            <a:gdLst/>
            <a:ahLst/>
            <a:cxnLst/>
            <a:rect r="r" b="b" t="t" l="l"/>
            <a:pathLst>
              <a:path h="246338" w="246338">
                <a:moveTo>
                  <a:pt x="0" y="0"/>
                </a:moveTo>
                <a:lnTo>
                  <a:pt x="246338" y="0"/>
                </a:lnTo>
                <a:lnTo>
                  <a:pt x="246338" y="246338"/>
                </a:lnTo>
                <a:lnTo>
                  <a:pt x="0" y="24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809124" y="5102324"/>
            <a:ext cx="2375618" cy="607979"/>
            <a:chOff x="0" y="0"/>
            <a:chExt cx="625677" cy="1601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5677" cy="160126"/>
            </a:xfrm>
            <a:custGeom>
              <a:avLst/>
              <a:gdLst/>
              <a:ahLst/>
              <a:cxnLst/>
              <a:rect r="r" b="b" t="t" l="l"/>
              <a:pathLst>
                <a:path h="160126" w="625677">
                  <a:moveTo>
                    <a:pt x="80063" y="0"/>
                  </a:moveTo>
                  <a:lnTo>
                    <a:pt x="545614" y="0"/>
                  </a:lnTo>
                  <a:cubicBezTo>
                    <a:pt x="566848" y="0"/>
                    <a:pt x="587213" y="8435"/>
                    <a:pt x="602227" y="23450"/>
                  </a:cubicBezTo>
                  <a:cubicBezTo>
                    <a:pt x="617242" y="38465"/>
                    <a:pt x="625677" y="58829"/>
                    <a:pt x="625677" y="80063"/>
                  </a:cubicBezTo>
                  <a:lnTo>
                    <a:pt x="625677" y="80063"/>
                  </a:lnTo>
                  <a:cubicBezTo>
                    <a:pt x="625677" y="124281"/>
                    <a:pt x="589832" y="160126"/>
                    <a:pt x="545614" y="160126"/>
                  </a:cubicBezTo>
                  <a:lnTo>
                    <a:pt x="80063" y="160126"/>
                  </a:lnTo>
                  <a:cubicBezTo>
                    <a:pt x="58829" y="160126"/>
                    <a:pt x="38465" y="151691"/>
                    <a:pt x="23450" y="136676"/>
                  </a:cubicBezTo>
                  <a:cubicBezTo>
                    <a:pt x="8435" y="121661"/>
                    <a:pt x="0" y="101297"/>
                    <a:pt x="0" y="80063"/>
                  </a:cubicBezTo>
                  <a:lnTo>
                    <a:pt x="0" y="80063"/>
                  </a:lnTo>
                  <a:cubicBezTo>
                    <a:pt x="0" y="58829"/>
                    <a:pt x="8435" y="38465"/>
                    <a:pt x="23450" y="23450"/>
                  </a:cubicBezTo>
                  <a:cubicBezTo>
                    <a:pt x="38465" y="8435"/>
                    <a:pt x="58829" y="0"/>
                    <a:pt x="80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625677" cy="14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078802" y="5273620"/>
            <a:ext cx="246338" cy="246338"/>
          </a:xfrm>
          <a:custGeom>
            <a:avLst/>
            <a:gdLst/>
            <a:ahLst/>
            <a:cxnLst/>
            <a:rect r="r" b="b" t="t" l="l"/>
            <a:pathLst>
              <a:path h="246338" w="246338">
                <a:moveTo>
                  <a:pt x="0" y="0"/>
                </a:moveTo>
                <a:lnTo>
                  <a:pt x="246338" y="0"/>
                </a:lnTo>
                <a:lnTo>
                  <a:pt x="246338" y="246338"/>
                </a:lnTo>
                <a:lnTo>
                  <a:pt x="0" y="24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809124" y="6025437"/>
            <a:ext cx="4751237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Es fácil de administrar, controlar el acceso, monitorear el tráfico y resolver problemas técnicos.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226810" y="2135116"/>
            <a:ext cx="246338" cy="246338"/>
          </a:xfrm>
          <a:custGeom>
            <a:avLst/>
            <a:gdLst/>
            <a:ahLst/>
            <a:cxnLst/>
            <a:rect r="r" b="b" t="t" l="l"/>
            <a:pathLst>
              <a:path h="246338" w="246338">
                <a:moveTo>
                  <a:pt x="0" y="0"/>
                </a:moveTo>
                <a:lnTo>
                  <a:pt x="246338" y="0"/>
                </a:lnTo>
                <a:lnTo>
                  <a:pt x="246338" y="246338"/>
                </a:lnTo>
                <a:lnTo>
                  <a:pt x="0" y="24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452308" y="-288872"/>
            <a:ext cx="3835692" cy="3835692"/>
          </a:xfrm>
          <a:custGeom>
            <a:avLst/>
            <a:gdLst/>
            <a:ahLst/>
            <a:cxnLst/>
            <a:rect r="r" b="b" t="t" l="l"/>
            <a:pathLst>
              <a:path h="3835692" w="3835692">
                <a:moveTo>
                  <a:pt x="0" y="0"/>
                </a:moveTo>
                <a:lnTo>
                  <a:pt x="3835692" y="0"/>
                </a:lnTo>
                <a:lnTo>
                  <a:pt x="3835692" y="3835692"/>
                </a:lnTo>
                <a:lnTo>
                  <a:pt x="0" y="3835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0">
            <a:off x="14422734" y="6768659"/>
            <a:ext cx="4030586" cy="3758522"/>
          </a:xfrm>
          <a:custGeom>
            <a:avLst/>
            <a:gdLst/>
            <a:ahLst/>
            <a:cxnLst/>
            <a:rect r="r" b="b" t="t" l="l"/>
            <a:pathLst>
              <a:path h="3758522" w="4030586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957132" y="7115688"/>
            <a:ext cx="3108849" cy="607979"/>
            <a:chOff x="0" y="0"/>
            <a:chExt cx="818792" cy="16012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8792" cy="160126"/>
            </a:xfrm>
            <a:custGeom>
              <a:avLst/>
              <a:gdLst/>
              <a:ahLst/>
              <a:cxnLst/>
              <a:rect r="r" b="b" t="t" l="l"/>
              <a:pathLst>
                <a:path h="160126" w="818792">
                  <a:moveTo>
                    <a:pt x="80063" y="0"/>
                  </a:moveTo>
                  <a:lnTo>
                    <a:pt x="738729" y="0"/>
                  </a:lnTo>
                  <a:cubicBezTo>
                    <a:pt x="759963" y="0"/>
                    <a:pt x="780327" y="8435"/>
                    <a:pt x="795342" y="23450"/>
                  </a:cubicBezTo>
                  <a:cubicBezTo>
                    <a:pt x="810356" y="38465"/>
                    <a:pt x="818792" y="58829"/>
                    <a:pt x="818792" y="80063"/>
                  </a:cubicBezTo>
                  <a:lnTo>
                    <a:pt x="818792" y="80063"/>
                  </a:lnTo>
                  <a:cubicBezTo>
                    <a:pt x="818792" y="124281"/>
                    <a:pt x="782946" y="160126"/>
                    <a:pt x="738729" y="160126"/>
                  </a:cubicBezTo>
                  <a:lnTo>
                    <a:pt x="80063" y="160126"/>
                  </a:lnTo>
                  <a:cubicBezTo>
                    <a:pt x="58829" y="160126"/>
                    <a:pt x="38465" y="151691"/>
                    <a:pt x="23450" y="136676"/>
                  </a:cubicBezTo>
                  <a:cubicBezTo>
                    <a:pt x="8435" y="121661"/>
                    <a:pt x="0" y="101297"/>
                    <a:pt x="0" y="80063"/>
                  </a:cubicBezTo>
                  <a:lnTo>
                    <a:pt x="0" y="80063"/>
                  </a:lnTo>
                  <a:cubicBezTo>
                    <a:pt x="0" y="58829"/>
                    <a:pt x="8435" y="38465"/>
                    <a:pt x="23450" y="23450"/>
                  </a:cubicBezTo>
                  <a:cubicBezTo>
                    <a:pt x="38465" y="8435"/>
                    <a:pt x="58829" y="0"/>
                    <a:pt x="80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19050"/>
              <a:ext cx="818792" cy="14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226810" y="7286983"/>
            <a:ext cx="246338" cy="246338"/>
          </a:xfrm>
          <a:custGeom>
            <a:avLst/>
            <a:gdLst/>
            <a:ahLst/>
            <a:cxnLst/>
            <a:rect r="r" b="b" t="t" l="l"/>
            <a:pathLst>
              <a:path h="246338" w="246338">
                <a:moveTo>
                  <a:pt x="0" y="0"/>
                </a:moveTo>
                <a:lnTo>
                  <a:pt x="246338" y="0"/>
                </a:lnTo>
                <a:lnTo>
                  <a:pt x="246338" y="246338"/>
                </a:lnTo>
                <a:lnTo>
                  <a:pt x="0" y="24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652326" y="2070927"/>
            <a:ext cx="342722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Velocidad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52326" y="4510426"/>
            <a:ext cx="342722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Economía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48799" y="5211916"/>
            <a:ext cx="342722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Gestión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57132" y="2870431"/>
            <a:ext cx="4405453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Permite una rápida transmisión de datos entre dispositivos, ideal para tareas colaborativas y multimedia.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57132" y="5268474"/>
            <a:ext cx="4160522" cy="132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Su instalación y mantenimiento son accesibles, con bajo costo comparado a otras redes más amplias.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52326" y="7241844"/>
            <a:ext cx="342722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Colaboración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57132" y="7999892"/>
            <a:ext cx="4160522" cy="132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B3C4DB"/>
                </a:solidFill>
                <a:latin typeface="Inter"/>
                <a:ea typeface="Inter"/>
                <a:cs typeface="Inter"/>
                <a:sym typeface="Inter"/>
              </a:rPr>
              <a:t>Facilita el trabajo en equipo mediante el acceso compartido a archivos, impresoras y recursos digitales.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35" y="463299"/>
            <a:ext cx="520182" cy="657419"/>
          </a:xfrm>
          <a:custGeom>
            <a:avLst/>
            <a:gdLst/>
            <a:ahLst/>
            <a:cxnLst/>
            <a:rect r="r" b="b" t="t" l="l"/>
            <a:pathLst>
              <a:path h="657419" w="520182">
                <a:moveTo>
                  <a:pt x="0" y="0"/>
                </a:moveTo>
                <a:lnTo>
                  <a:pt x="520182" y="0"/>
                </a:lnTo>
                <a:lnTo>
                  <a:pt x="520182" y="657419"/>
                </a:lnTo>
                <a:lnTo>
                  <a:pt x="0" y="65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92522" y="4711112"/>
            <a:ext cx="3873444" cy="387344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105" t="0" r="-38105" b="0"/>
              </a:stretch>
            </a:blipFill>
            <a:ln w="95250" cap="sq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2725085" y="4026017"/>
            <a:ext cx="4863885" cy="48638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50093" b="0"/>
              </a:stretch>
            </a:blipFill>
            <a:ln w="95250" cap="sq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487219" y="4595697"/>
            <a:ext cx="1094900" cy="1274066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10656" y="1915757"/>
            <a:ext cx="1094900" cy="1274066"/>
            <a:chOff x="0" y="0"/>
            <a:chExt cx="6985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810751" y="2499450"/>
            <a:ext cx="5253320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sistema</a:t>
            </a:r>
            <a:r>
              <a:rPr lang="en-US" sz="2000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s operativos, protocolos de red (como TCP/IP)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10751" y="1906893"/>
            <a:ext cx="450278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Software</a:t>
            </a:r>
          </a:p>
        </p:txBody>
      </p:sp>
      <p:sp>
        <p:nvSpPr>
          <p:cNvPr name="Freeform 16" id="16"/>
          <p:cNvSpPr/>
          <p:nvPr/>
        </p:nvSpPr>
        <p:spPr>
          <a:xfrm flipH="true" flipV="true" rot="0">
            <a:off x="14422734" y="6768659"/>
            <a:ext cx="4030586" cy="3758522"/>
          </a:xfrm>
          <a:custGeom>
            <a:avLst/>
            <a:gdLst/>
            <a:ahLst/>
            <a:cxnLst/>
            <a:rect r="r" b="b" t="t" l="l"/>
            <a:pathLst>
              <a:path h="3758522" w="4030586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73111" y="-288872"/>
            <a:ext cx="4314889" cy="4314889"/>
          </a:xfrm>
          <a:custGeom>
            <a:avLst/>
            <a:gdLst/>
            <a:ahLst/>
            <a:cxnLst/>
            <a:rect r="r" b="b" t="t" l="l"/>
            <a:pathLst>
              <a:path h="4314889" w="4314889">
                <a:moveTo>
                  <a:pt x="0" y="0"/>
                </a:moveTo>
                <a:lnTo>
                  <a:pt x="4314889" y="0"/>
                </a:lnTo>
                <a:lnTo>
                  <a:pt x="4314889" y="4314889"/>
                </a:lnTo>
                <a:lnTo>
                  <a:pt x="0" y="43148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65006" y="4926926"/>
            <a:ext cx="539327" cy="611607"/>
          </a:xfrm>
          <a:custGeom>
            <a:avLst/>
            <a:gdLst/>
            <a:ahLst/>
            <a:cxnLst/>
            <a:rect r="r" b="b" t="t" l="l"/>
            <a:pathLst>
              <a:path h="611607" w="539327">
                <a:moveTo>
                  <a:pt x="0" y="0"/>
                </a:moveTo>
                <a:lnTo>
                  <a:pt x="539326" y="0"/>
                </a:lnTo>
                <a:lnTo>
                  <a:pt x="539326" y="611608"/>
                </a:lnTo>
                <a:lnTo>
                  <a:pt x="0" y="611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87219" y="7154293"/>
            <a:ext cx="1094900" cy="1274066"/>
            <a:chOff x="0" y="0"/>
            <a:chExt cx="1459867" cy="169875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459867" cy="1698754"/>
              <a:chOff x="0" y="0"/>
              <a:chExt cx="6985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985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5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277874" y="543107"/>
              <a:ext cx="904118" cy="612540"/>
            </a:xfrm>
            <a:custGeom>
              <a:avLst/>
              <a:gdLst/>
              <a:ahLst/>
              <a:cxnLst/>
              <a:rect r="r" b="b" t="t" l="l"/>
              <a:pathLst>
                <a:path h="612540" w="904118">
                  <a:moveTo>
                    <a:pt x="0" y="0"/>
                  </a:moveTo>
                  <a:lnTo>
                    <a:pt x="904119" y="0"/>
                  </a:lnTo>
                  <a:lnTo>
                    <a:pt x="904119" y="612540"/>
                  </a:lnTo>
                  <a:lnTo>
                    <a:pt x="0" y="612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420057" y="2147609"/>
            <a:ext cx="676097" cy="798932"/>
          </a:xfrm>
          <a:custGeom>
            <a:avLst/>
            <a:gdLst/>
            <a:ahLst/>
            <a:cxnLst/>
            <a:rect r="r" b="b" t="t" l="l"/>
            <a:pathLst>
              <a:path h="798932" w="676097">
                <a:moveTo>
                  <a:pt x="0" y="0"/>
                </a:moveTo>
                <a:lnTo>
                  <a:pt x="676097" y="0"/>
                </a:lnTo>
                <a:lnTo>
                  <a:pt x="676097" y="798933"/>
                </a:lnTo>
                <a:lnTo>
                  <a:pt x="0" y="7989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487219" y="1673314"/>
            <a:ext cx="6165647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Componentes principales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24357" y="5038997"/>
            <a:ext cx="447297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computadoras, impresoras, servidores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24357" y="7578543"/>
            <a:ext cx="4472973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route</a:t>
            </a:r>
            <a:r>
              <a:rPr lang="en-US" sz="2000">
                <a:solidFill>
                  <a:srgbClr val="B3C4DB"/>
                </a:solidFill>
                <a:latin typeface="Canva Sans"/>
                <a:ea typeface="Canva Sans"/>
                <a:cs typeface="Canva Sans"/>
                <a:sym typeface="Canva Sans"/>
              </a:rPr>
              <a:t>r, switch, cables Ethernet, puntos de acceso Wi-Fi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24357" y="4446439"/>
            <a:ext cx="398410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Dispositivos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24357" y="6985985"/>
            <a:ext cx="262666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Equipos de red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6641" y="574520"/>
            <a:ext cx="4613087" cy="38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25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Redes y comunicación de datos 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DAG0axWC4T8</dc:identifier>
  <dcterms:modified xsi:type="dcterms:W3CDTF">2011-08-01T06:04:30Z</dcterms:modified>
  <cp:revision>1</cp:revision>
  <dc:title>Maqueta red LAN GRUPO 01</dc:title>
</cp:coreProperties>
</file>